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60" r:id="rId4"/>
    <p:sldId id="261" r:id="rId5"/>
    <p:sldId id="259" r:id="rId6"/>
    <p:sldId id="262" r:id="rId7"/>
    <p:sldId id="263" r:id="rId8"/>
    <p:sldId id="272" r:id="rId9"/>
    <p:sldId id="273" r:id="rId10"/>
    <p:sldId id="278" r:id="rId11"/>
    <p:sldId id="264" r:id="rId12"/>
    <p:sldId id="265" r:id="rId13"/>
    <p:sldId id="279" r:id="rId14"/>
    <p:sldId id="280" r:id="rId15"/>
    <p:sldId id="281" r:id="rId16"/>
    <p:sldId id="267" r:id="rId17"/>
    <p:sldId id="269" r:id="rId18"/>
    <p:sldId id="270" r:id="rId19"/>
    <p:sldId id="271" r:id="rId20"/>
    <p:sldId id="282" r:id="rId21"/>
    <p:sldId id="274" r:id="rId22"/>
    <p:sldId id="276" r:id="rId23"/>
    <p:sldId id="275" r:id="rId24"/>
    <p:sldId id="277"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8" d="100"/>
          <a:sy n="118" d="100"/>
        </p:scale>
        <p:origin x="-143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3749FA46-B5E6-46BC-9206-1E7952C7A351}" type="datetimeFigureOut">
              <a:rPr lang="ru-RU" smtClean="0"/>
              <a:pPr/>
              <a:t>18.11.2021</a:t>
            </a:fld>
            <a:endParaRPr lang="ru-RU" dirty="0"/>
          </a:p>
        </p:txBody>
      </p:sp>
      <p:sp>
        <p:nvSpPr>
          <p:cNvPr id="19" name="Нижний колонтитул 18"/>
          <p:cNvSpPr>
            <a:spLocks noGrp="1"/>
          </p:cNvSpPr>
          <p:nvPr>
            <p:ph type="ftr" sz="quarter" idx="11"/>
          </p:nvPr>
        </p:nvSpPr>
        <p:spPr/>
        <p:txBody>
          <a:bodyPr/>
          <a:lstStyle/>
          <a:p>
            <a:endParaRPr lang="ru-RU" dirty="0"/>
          </a:p>
        </p:txBody>
      </p:sp>
      <p:sp>
        <p:nvSpPr>
          <p:cNvPr id="27" name="Номер слайда 26"/>
          <p:cNvSpPr>
            <a:spLocks noGrp="1"/>
          </p:cNvSpPr>
          <p:nvPr>
            <p:ph type="sldNum" sz="quarter" idx="12"/>
          </p:nvPr>
        </p:nvSpPr>
        <p:spPr/>
        <p:txBody>
          <a:bodyPr/>
          <a:lstStyle/>
          <a:p>
            <a:fld id="{F853503A-0F18-4919-A906-F3D7949067D0}" type="slidenum">
              <a:rPr lang="ru-RU" smtClean="0"/>
              <a:pPr/>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749FA46-B5E6-46BC-9206-1E7952C7A351}" type="datetimeFigureOut">
              <a:rPr lang="ru-RU" smtClean="0"/>
              <a:pPr/>
              <a:t>18.11.2021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853503A-0F18-4919-A906-F3D7949067D0}"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749FA46-B5E6-46BC-9206-1E7952C7A351}" type="datetimeFigureOut">
              <a:rPr lang="ru-RU" smtClean="0"/>
              <a:pPr/>
              <a:t>18.11.2021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853503A-0F18-4919-A906-F3D7949067D0}"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749FA46-B5E6-46BC-9206-1E7952C7A351}" type="datetimeFigureOut">
              <a:rPr lang="ru-RU" smtClean="0"/>
              <a:pPr/>
              <a:t>18.11.2021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853503A-0F18-4919-A906-F3D7949067D0}"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3749FA46-B5E6-46BC-9206-1E7952C7A351}" type="datetimeFigureOut">
              <a:rPr lang="ru-RU" smtClean="0"/>
              <a:pPr/>
              <a:t>18.11.2021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853503A-0F18-4919-A906-F3D7949067D0}" type="slidenum">
              <a:rPr lang="ru-RU" smtClean="0"/>
              <a:pPr/>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3749FA46-B5E6-46BC-9206-1E7952C7A351}" type="datetimeFigureOut">
              <a:rPr lang="ru-RU" smtClean="0"/>
              <a:pPr/>
              <a:t>18.11.2021</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F853503A-0F18-4919-A906-F3D7949067D0}"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3749FA46-B5E6-46BC-9206-1E7952C7A351}" type="datetimeFigureOut">
              <a:rPr lang="ru-RU" smtClean="0"/>
              <a:pPr/>
              <a:t>18.11.2021</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F853503A-0F18-4919-A906-F3D7949067D0}"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3749FA46-B5E6-46BC-9206-1E7952C7A351}" type="datetimeFigureOut">
              <a:rPr lang="ru-RU" smtClean="0"/>
              <a:pPr/>
              <a:t>18.11.2021</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F853503A-0F18-4919-A906-F3D7949067D0}"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749FA46-B5E6-46BC-9206-1E7952C7A351}" type="datetimeFigureOut">
              <a:rPr lang="ru-RU" smtClean="0"/>
              <a:pPr/>
              <a:t>18.11.2021</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F853503A-0F18-4919-A906-F3D7949067D0}"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3749FA46-B5E6-46BC-9206-1E7952C7A351}" type="datetimeFigureOut">
              <a:rPr lang="ru-RU" smtClean="0"/>
              <a:pPr/>
              <a:t>18.11.2021</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F853503A-0F18-4919-A906-F3D7949067D0}"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3749FA46-B5E6-46BC-9206-1E7952C7A351}" type="datetimeFigureOut">
              <a:rPr lang="ru-RU" smtClean="0"/>
              <a:pPr/>
              <a:t>18.11.2021</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a:xfrm>
            <a:off x="8077200" y="6356350"/>
            <a:ext cx="609600" cy="365125"/>
          </a:xfrm>
        </p:spPr>
        <p:txBody>
          <a:bodyPr/>
          <a:lstStyle/>
          <a:p>
            <a:fld id="{F853503A-0F18-4919-A906-F3D7949067D0}" type="slidenum">
              <a:rPr lang="ru-RU" smtClean="0"/>
              <a:pPr/>
              <a:t>‹#›</a:t>
            </a:fld>
            <a:endParaRPr lang="ru-RU" dirty="0"/>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dirty="0"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749FA46-B5E6-46BC-9206-1E7952C7A351}" type="datetimeFigureOut">
              <a:rPr lang="ru-RU" smtClean="0"/>
              <a:pPr/>
              <a:t>18.11.2021</a:t>
            </a:fld>
            <a:endParaRPr lang="ru-RU" dirty="0"/>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dirty="0"/>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853503A-0F18-4919-A906-F3D7949067D0}" type="slidenum">
              <a:rPr lang="ru-RU" smtClean="0"/>
              <a:pPr/>
              <a:t>‹#›</a:t>
            </a:fld>
            <a:endParaRPr lang="ru-RU" dirty="0"/>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britannica.com/science/Chlamydia-psittaci"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48" y="0"/>
            <a:ext cx="7851648" cy="1828800"/>
          </a:xfrm>
        </p:spPr>
        <p:txBody>
          <a:bodyPr/>
          <a:lstStyle/>
          <a:p>
            <a:pPr algn="ctr"/>
            <a:r>
              <a:rPr lang="ru-RU" dirty="0" err="1" smtClean="0"/>
              <a:t>Хламидиоз</a:t>
            </a:r>
            <a:r>
              <a:rPr lang="ru-RU" dirty="0" smtClean="0"/>
              <a:t> кошек</a:t>
            </a:r>
            <a:endParaRPr lang="ru-RU" dirty="0"/>
          </a:p>
        </p:txBody>
      </p:sp>
      <p:pic>
        <p:nvPicPr>
          <p:cNvPr id="22530" name="Picture 2" descr="Ученые обнаружили коронавирус у кошек в Ухане | Новости | Известия |  04.04.2020"/>
          <p:cNvPicPr>
            <a:picLocks noChangeAspect="1" noChangeArrowheads="1"/>
          </p:cNvPicPr>
          <p:nvPr/>
        </p:nvPicPr>
        <p:blipFill>
          <a:blip r:embed="rId2"/>
          <a:srcRect/>
          <a:stretch>
            <a:fillRect/>
          </a:stretch>
        </p:blipFill>
        <p:spPr bwMode="auto">
          <a:xfrm>
            <a:off x="1785918" y="1714488"/>
            <a:ext cx="5643542" cy="3172925"/>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28"/>
            <a:ext cx="8229600" cy="1143000"/>
          </a:xfrm>
        </p:spPr>
        <p:txBody>
          <a:bodyPr/>
          <a:lstStyle/>
          <a:p>
            <a:pPr algn="ctr"/>
            <a:r>
              <a:rPr lang="ru-RU" dirty="0" smtClean="0"/>
              <a:t>Патогенез</a:t>
            </a:r>
            <a:endParaRPr lang="ru-RU" dirty="0"/>
          </a:p>
        </p:txBody>
      </p:sp>
      <p:sp>
        <p:nvSpPr>
          <p:cNvPr id="3" name="Содержимое 2"/>
          <p:cNvSpPr>
            <a:spLocks noGrp="1"/>
          </p:cNvSpPr>
          <p:nvPr>
            <p:ph idx="1"/>
          </p:nvPr>
        </p:nvSpPr>
        <p:spPr/>
        <p:txBody>
          <a:bodyPr>
            <a:normAutofit fontScale="70000" lnSpcReduction="20000"/>
          </a:bodyPr>
          <a:lstStyle/>
          <a:p>
            <a:pPr fontAlgn="base"/>
            <a:r>
              <a:rPr lang="ru-RU" dirty="0" err="1" smtClean="0"/>
              <a:t>Хламидия</a:t>
            </a:r>
            <a:r>
              <a:rPr lang="ru-RU" dirty="0" smtClean="0"/>
              <a:t> является самым частым возбудителем острых и хронических конъюнктивитов у кошек.</a:t>
            </a:r>
          </a:p>
          <a:p>
            <a:pPr fontAlgn="base"/>
            <a:r>
              <a:rPr lang="ru-RU" dirty="0" smtClean="0"/>
              <a:t>Вначале заболевания поражается слизистая </a:t>
            </a:r>
            <a:r>
              <a:rPr lang="ru-RU" dirty="0" err="1" smtClean="0"/>
              <a:t>оболчка</a:t>
            </a:r>
            <a:r>
              <a:rPr lang="ru-RU" dirty="0" smtClean="0"/>
              <a:t> глаз, идут прозрачные обильные истечения, затем они могут стать гнойными.</a:t>
            </a:r>
          </a:p>
          <a:p>
            <a:pPr fontAlgn="base"/>
            <a:r>
              <a:rPr lang="ru-RU" dirty="0" smtClean="0"/>
              <a:t>Помимо слизистой оболочки глаз </a:t>
            </a:r>
            <a:r>
              <a:rPr lang="ru-RU" dirty="0" err="1" smtClean="0"/>
              <a:t>хламидиоз</a:t>
            </a:r>
            <a:r>
              <a:rPr lang="ru-RU" dirty="0" smtClean="0"/>
              <a:t> первично поражает органы дыхания, желудочно-кишечный тракт и мочеполовую систему. Эти пути могут быть источником инфекции для других кошек, например, при использовании одного лотка.</a:t>
            </a:r>
          </a:p>
          <a:p>
            <a:pPr fontAlgn="base"/>
            <a:r>
              <a:rPr lang="ru-RU" dirty="0" err="1" smtClean="0"/>
              <a:t>Хламидиозный</a:t>
            </a:r>
            <a:r>
              <a:rPr lang="ru-RU" dirty="0" smtClean="0"/>
              <a:t> </a:t>
            </a:r>
            <a:r>
              <a:rPr lang="ru-RU" dirty="0" err="1" smtClean="0"/>
              <a:t>неонатальный</a:t>
            </a:r>
            <a:r>
              <a:rPr lang="ru-RU" dirty="0" smtClean="0"/>
              <a:t> конъюнктивит – это заболевание котят, которые еще не родились. </a:t>
            </a:r>
            <a:r>
              <a:rPr lang="ru-RU" dirty="0" err="1" smtClean="0"/>
              <a:t>Внутриутробно</a:t>
            </a:r>
            <a:r>
              <a:rPr lang="ru-RU" dirty="0" smtClean="0"/>
              <a:t> </a:t>
            </a:r>
            <a:r>
              <a:rPr lang="ru-RU" dirty="0" err="1" smtClean="0"/>
              <a:t>хламидия</a:t>
            </a:r>
            <a:r>
              <a:rPr lang="ru-RU" dirty="0" smtClean="0"/>
              <a:t> поражает все внутренние органы не родившегося котенка, и чаще заканчивается летальным исходом.</a:t>
            </a:r>
          </a:p>
          <a:p>
            <a:pPr fontAlgn="base"/>
            <a:r>
              <a:rPr lang="ru-RU" dirty="0" smtClean="0"/>
              <a:t>У кошек довольно редко возможна </a:t>
            </a:r>
            <a:r>
              <a:rPr lang="ru-RU" dirty="0" err="1" smtClean="0"/>
              <a:t>генерализованная</a:t>
            </a:r>
            <a:r>
              <a:rPr lang="ru-RU" dirty="0" smtClean="0"/>
              <a:t> инфекция, когда возбудитель с кровью разносится по всему организму, поражая практически все органы, что приводит к гибели животного.</a:t>
            </a:r>
          </a:p>
          <a:p>
            <a:pPr>
              <a:buNone/>
            </a:pPr>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28"/>
            <a:ext cx="8229600" cy="1143000"/>
          </a:xfrm>
        </p:spPr>
        <p:txBody>
          <a:bodyPr>
            <a:normAutofit fontScale="90000"/>
          </a:bodyPr>
          <a:lstStyle/>
          <a:p>
            <a:pPr algn="ctr"/>
            <a:r>
              <a:rPr lang="ru-RU" dirty="0" smtClean="0"/>
              <a:t>Клиническое течение заболевания</a:t>
            </a:r>
            <a:endParaRPr lang="ru-RU" dirty="0"/>
          </a:p>
        </p:txBody>
      </p:sp>
      <p:sp>
        <p:nvSpPr>
          <p:cNvPr id="3" name="Содержимое 2"/>
          <p:cNvSpPr>
            <a:spLocks noGrp="1"/>
          </p:cNvSpPr>
          <p:nvPr>
            <p:ph idx="1"/>
          </p:nvPr>
        </p:nvSpPr>
        <p:spPr>
          <a:xfrm>
            <a:off x="457200" y="1935480"/>
            <a:ext cx="5614998" cy="4493916"/>
          </a:xfrm>
        </p:spPr>
        <p:txBody>
          <a:bodyPr>
            <a:normAutofit fontScale="55000" lnSpcReduction="20000"/>
          </a:bodyPr>
          <a:lstStyle/>
          <a:p>
            <a:r>
              <a:rPr lang="ru-RU" dirty="0" smtClean="0"/>
              <a:t>Период развития болезни, по разным данным, длится от 2 дней до 2-3 недель. Потом появляются признаки </a:t>
            </a:r>
            <a:r>
              <a:rPr lang="ru-RU" dirty="0" err="1" smtClean="0"/>
              <a:t>хламидиоза</a:t>
            </a:r>
            <a:r>
              <a:rPr lang="ru-RU" dirty="0" smtClean="0"/>
              <a:t> у кошек.</a:t>
            </a:r>
          </a:p>
          <a:p>
            <a:r>
              <a:rPr lang="ru-RU" dirty="0" smtClean="0"/>
              <a:t>Острая форма заболевания начинается с небольшого повышения температуры, незначительных выделений из носа и глаз кота. Но животное по-прежнему хорошо ест, и дискомфорт из-за конъюнктивита ему никак не мешает. Сначала инфекция поражает лишь один глаз, а на второй переходит через 5-10 дней. В дальнейшем болезнь протекает с выделениями из глаз серозного характера, блефароспазмом (спазм век), </a:t>
            </a:r>
            <a:r>
              <a:rPr lang="ru-RU" dirty="0" err="1" smtClean="0"/>
              <a:t>хемозом</a:t>
            </a:r>
            <a:r>
              <a:rPr lang="ru-RU" dirty="0" smtClean="0"/>
              <a:t> (когда через глазную щель выпячивается конъюнктива).</a:t>
            </a:r>
          </a:p>
          <a:p>
            <a:r>
              <a:rPr lang="ru-RU" dirty="0" smtClean="0"/>
              <a:t>Позже к основной инфекции присоединяется вторичная вирусная или бактериальная, и выделения приобретают слизисто-гнойный характер. Появляется покраснение конъюнктивы, которая становится кирпично-красного или ярко-красного цвета. Этот цвет более интенсивен на сводах. Выступают отдельные сосуды. Если болезнь приняла хроническую форму, то будет отмечаться небольшое покраснение конъюнктивы, малые выделения, половина глаза закрывается третьим веком. Может возникнуть фолликулярный конъюнктивит.</a:t>
            </a:r>
          </a:p>
          <a:p>
            <a:endParaRPr lang="ru-RU" dirty="0"/>
          </a:p>
        </p:txBody>
      </p:sp>
      <p:pic>
        <p:nvPicPr>
          <p:cNvPr id="12290" name="Picture 2" descr="Как лечить хламидиоз у кошек - Ветеринарная клиника Ветеринарный консультант"/>
          <p:cNvPicPr>
            <a:picLocks noChangeAspect="1" noChangeArrowheads="1"/>
          </p:cNvPicPr>
          <p:nvPr/>
        </p:nvPicPr>
        <p:blipFill>
          <a:blip r:embed="rId2"/>
          <a:srcRect/>
          <a:stretch>
            <a:fillRect/>
          </a:stretch>
        </p:blipFill>
        <p:spPr bwMode="auto">
          <a:xfrm>
            <a:off x="6143636" y="1714487"/>
            <a:ext cx="3000364" cy="2475063"/>
          </a:xfrm>
          <a:prstGeom prst="rect">
            <a:avLst/>
          </a:prstGeom>
          <a:noFill/>
        </p:spPr>
      </p:pic>
      <p:pic>
        <p:nvPicPr>
          <p:cNvPr id="12292" name="Picture 4" descr="Хламидиоз у кошек: симптомы, опасность для животного и человека, возможно  ли лечение в домашних условиях, рекомендации ветеринаров"/>
          <p:cNvPicPr>
            <a:picLocks noChangeAspect="1" noChangeArrowheads="1"/>
          </p:cNvPicPr>
          <p:nvPr/>
        </p:nvPicPr>
        <p:blipFill>
          <a:blip r:embed="rId3"/>
          <a:srcRect/>
          <a:stretch>
            <a:fillRect/>
          </a:stretch>
        </p:blipFill>
        <p:spPr bwMode="auto">
          <a:xfrm>
            <a:off x="6357950" y="4123227"/>
            <a:ext cx="2786050" cy="2734773"/>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42852"/>
            <a:ext cx="8229600" cy="1143000"/>
          </a:xfrm>
        </p:spPr>
        <p:txBody>
          <a:bodyPr>
            <a:normAutofit fontScale="90000"/>
          </a:bodyPr>
          <a:lstStyle/>
          <a:p>
            <a:pPr algn="ctr"/>
            <a:r>
              <a:rPr lang="ru-RU" dirty="0" smtClean="0"/>
              <a:t>Клиническое течение заболевания</a:t>
            </a:r>
            <a:endParaRPr lang="ru-RU" dirty="0"/>
          </a:p>
        </p:txBody>
      </p:sp>
      <p:sp>
        <p:nvSpPr>
          <p:cNvPr id="3" name="Содержимое 2"/>
          <p:cNvSpPr>
            <a:spLocks noGrp="1"/>
          </p:cNvSpPr>
          <p:nvPr>
            <p:ph idx="1"/>
          </p:nvPr>
        </p:nvSpPr>
        <p:spPr>
          <a:xfrm>
            <a:off x="457200" y="1935480"/>
            <a:ext cx="5186370" cy="4279602"/>
          </a:xfrm>
        </p:spPr>
        <p:txBody>
          <a:bodyPr>
            <a:normAutofit fontScale="92500" lnSpcReduction="10000"/>
          </a:bodyPr>
          <a:lstStyle/>
          <a:p>
            <a:r>
              <a:rPr lang="ru-RU" dirty="0" smtClean="0"/>
              <a:t>Если не лечить </a:t>
            </a:r>
            <a:r>
              <a:rPr lang="ru-RU" dirty="0" err="1" smtClean="0"/>
              <a:t>хламидиоз</a:t>
            </a:r>
            <a:r>
              <a:rPr lang="ru-RU" dirty="0" smtClean="0"/>
              <a:t> у кошек, симптомы исчезнут спустя три-четыре недели, но обильные выделения слизисто-гнойного характера из глаз, а также конъюнктивальная гиперемия сохраняются еще на протяжении нескольких месяцев.</a:t>
            </a:r>
          </a:p>
          <a:p>
            <a:r>
              <a:rPr lang="ru-RU" dirty="0" smtClean="0"/>
              <a:t>До 18 месяцев из конъюнктивы могут выделяться </a:t>
            </a:r>
            <a:r>
              <a:rPr lang="ru-RU" dirty="0" err="1" smtClean="0"/>
              <a:t>хламидии</a:t>
            </a:r>
            <a:r>
              <a:rPr lang="ru-RU" dirty="0" smtClean="0"/>
              <a:t>, что было доказано экспериментально.</a:t>
            </a:r>
          </a:p>
          <a:p>
            <a:endParaRPr lang="ru-RU" dirty="0"/>
          </a:p>
        </p:txBody>
      </p:sp>
      <p:sp>
        <p:nvSpPr>
          <p:cNvPr id="11266" name="AutoShape 2" descr="Хламидиоз кошек, общее понятие и лечение. | &quot;Компаньон&quot; - Ветеринарная  Клиника в Минск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1268" name="AutoShape 4" descr="Хламидиоз кошек, общее понятие и лечение. | &quot;Компаньон&quot; - Ветеринарная  Клиника в Минск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1270" name="AutoShape 6" descr="Хламидиоз кошек, общее понятие и лечение. | &quot;Компаньон&quot; - Ветеринарная  Клиника в Минск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1272" name="Picture 8" descr="Болезни глаз у кошек"/>
          <p:cNvPicPr>
            <a:picLocks noChangeAspect="1" noChangeArrowheads="1"/>
          </p:cNvPicPr>
          <p:nvPr/>
        </p:nvPicPr>
        <p:blipFill>
          <a:blip r:embed="rId2"/>
          <a:srcRect/>
          <a:stretch>
            <a:fillRect/>
          </a:stretch>
        </p:blipFill>
        <p:spPr bwMode="auto">
          <a:xfrm>
            <a:off x="5572132" y="1785926"/>
            <a:ext cx="3448050" cy="3419475"/>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14290"/>
            <a:ext cx="8229600" cy="1143000"/>
          </a:xfrm>
        </p:spPr>
        <p:txBody>
          <a:bodyPr>
            <a:normAutofit fontScale="90000"/>
          </a:bodyPr>
          <a:lstStyle/>
          <a:p>
            <a:pPr algn="ctr"/>
            <a:r>
              <a:rPr lang="ru-RU" dirty="0" smtClean="0"/>
              <a:t>Клиническое течение заболевания</a:t>
            </a:r>
            <a:endParaRPr lang="ru-RU" dirty="0"/>
          </a:p>
        </p:txBody>
      </p:sp>
      <p:sp>
        <p:nvSpPr>
          <p:cNvPr id="3" name="Содержимое 2"/>
          <p:cNvSpPr>
            <a:spLocks noGrp="1"/>
          </p:cNvSpPr>
          <p:nvPr>
            <p:ph idx="1"/>
          </p:nvPr>
        </p:nvSpPr>
        <p:spPr>
          <a:xfrm>
            <a:off x="457200" y="1935480"/>
            <a:ext cx="4829180" cy="4065288"/>
          </a:xfrm>
        </p:spPr>
        <p:txBody>
          <a:bodyPr>
            <a:normAutofit lnSpcReduction="10000"/>
          </a:bodyPr>
          <a:lstStyle/>
          <a:p>
            <a:r>
              <a:rPr lang="ru-RU" b="1" dirty="0" smtClean="0"/>
              <a:t>Тяжелая форма</a:t>
            </a:r>
            <a:r>
              <a:rPr lang="ru-RU" dirty="0" smtClean="0"/>
              <a:t>. Если болезнь протекает в этой форме, то в организме поражаются сердце и легкие. </a:t>
            </a:r>
            <a:r>
              <a:rPr lang="ru-RU" dirty="0" err="1" smtClean="0"/>
              <a:t>Хламидиоз</a:t>
            </a:r>
            <a:r>
              <a:rPr lang="ru-RU" dirty="0" smtClean="0"/>
              <a:t> у кошек симптомы в этом случае имеет такие: отдышка, хрипы, кашель. Если животное не лечить, гибель наступит спустя сутки из-за отека легких.</a:t>
            </a:r>
            <a:endParaRPr lang="ru-RU" dirty="0"/>
          </a:p>
        </p:txBody>
      </p:sp>
      <p:pic>
        <p:nvPicPr>
          <p:cNvPr id="36866" name="Picture 2" descr="Хламидиоз у кошек: причины, симптомы, диагностика, лечение, прогноз,  осложнения | Блог ветклиники &quot;Беланта&quot;"/>
          <p:cNvPicPr>
            <a:picLocks noChangeAspect="1" noChangeArrowheads="1"/>
          </p:cNvPicPr>
          <p:nvPr/>
        </p:nvPicPr>
        <p:blipFill>
          <a:blip r:embed="rId2"/>
          <a:srcRect/>
          <a:stretch>
            <a:fillRect/>
          </a:stretch>
        </p:blipFill>
        <p:spPr bwMode="auto">
          <a:xfrm>
            <a:off x="5214942" y="1643050"/>
            <a:ext cx="3929058" cy="2615279"/>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42852"/>
            <a:ext cx="8229600" cy="1143000"/>
          </a:xfrm>
        </p:spPr>
        <p:txBody>
          <a:bodyPr>
            <a:normAutofit fontScale="90000"/>
          </a:bodyPr>
          <a:lstStyle/>
          <a:p>
            <a:pPr algn="ctr"/>
            <a:r>
              <a:rPr lang="ru-RU" dirty="0" smtClean="0"/>
              <a:t>Клиническое течение заболевания</a:t>
            </a:r>
            <a:endParaRPr lang="ru-RU" dirty="0"/>
          </a:p>
        </p:txBody>
      </p:sp>
      <p:sp>
        <p:nvSpPr>
          <p:cNvPr id="3" name="Содержимое 2"/>
          <p:cNvSpPr>
            <a:spLocks noGrp="1"/>
          </p:cNvSpPr>
          <p:nvPr>
            <p:ph idx="1"/>
          </p:nvPr>
        </p:nvSpPr>
        <p:spPr>
          <a:xfrm>
            <a:off x="457200" y="1935480"/>
            <a:ext cx="5757874" cy="4351040"/>
          </a:xfrm>
        </p:spPr>
        <p:txBody>
          <a:bodyPr>
            <a:normAutofit fontScale="55000" lnSpcReduction="20000"/>
          </a:bodyPr>
          <a:lstStyle/>
          <a:p>
            <a:r>
              <a:rPr lang="ru-RU" b="1" dirty="0" err="1" smtClean="0"/>
              <a:t>Бессимпптомное</a:t>
            </a:r>
            <a:r>
              <a:rPr lang="ru-RU" b="1" dirty="0" smtClean="0"/>
              <a:t> течение. </a:t>
            </a:r>
            <a:r>
              <a:rPr lang="ru-RU" dirty="0" smtClean="0"/>
              <a:t>Такая инфекция характерна для взрослых кошек. Подозрение на заболевание у хозяев появляется после появления на свет нежизнеспособных котят. У котов также сложно обнаружить эту болезнь, если отсутствуют признаки поражения мочевой системы. Заразиться </a:t>
            </a:r>
            <a:r>
              <a:rPr lang="ru-RU" dirty="0" err="1" smtClean="0"/>
              <a:t>хламидиозом</a:t>
            </a:r>
            <a:r>
              <a:rPr lang="ru-RU" dirty="0" smtClean="0"/>
              <a:t> от кошки кот может при спаривании. У больной самки имеется постоянный резервуар </a:t>
            </a:r>
            <a:r>
              <a:rPr lang="ru-RU" dirty="0" err="1" smtClean="0"/>
              <a:t>хламидий</a:t>
            </a:r>
            <a:r>
              <a:rPr lang="ru-RU" dirty="0" smtClean="0"/>
              <a:t> в виде инфицированного канала шейки матки, через который заражаются самцы. А у последних возбудитель поселяется в семенниках и попадает наружу со спермой.</a:t>
            </a:r>
          </a:p>
          <a:p>
            <a:r>
              <a:rPr lang="ru-RU" dirty="0" smtClean="0"/>
              <a:t>Кошка после вязки с больным котом может находиться в угнетенном состоянии, капризничает в еде, проявляется </a:t>
            </a:r>
            <a:r>
              <a:rPr lang="ru-RU" dirty="0" err="1" smtClean="0"/>
              <a:t>хламидиоз</a:t>
            </a:r>
            <a:r>
              <a:rPr lang="ru-RU" dirty="0" smtClean="0"/>
              <a:t> глаз у кошек. Всю беременность кошку не лечат из-за слабых симптомов, а роды заканчиваются появлением на свет мертвых котят, либо они умирают спустя пару дней. А если все-таки потомство остается жить, то оно заметно отстает в развитии и росте от сверстников.</a:t>
            </a:r>
          </a:p>
          <a:p>
            <a:r>
              <a:rPr lang="ru-RU" dirty="0" smtClean="0"/>
              <a:t>У самок, у которых беременность первая, случается наибольшее число мертворождений, абортов и иных патологий плодоношения. Аборт происходит чаще всего на второй половине беременности, когда до родов остается всего несколько дней.</a:t>
            </a:r>
          </a:p>
          <a:p>
            <a:endParaRPr lang="ru-RU" dirty="0"/>
          </a:p>
        </p:txBody>
      </p:sp>
      <p:pic>
        <p:nvPicPr>
          <p:cNvPr id="38914" name="Picture 2" descr="Хламидиоз у кошек - в чем его опасность и способы лечения. | Лапа помощи |  Яндекс Дзен"/>
          <p:cNvPicPr>
            <a:picLocks noChangeAspect="1" noChangeArrowheads="1"/>
          </p:cNvPicPr>
          <p:nvPr/>
        </p:nvPicPr>
        <p:blipFill>
          <a:blip r:embed="rId2"/>
          <a:srcRect/>
          <a:stretch>
            <a:fillRect/>
          </a:stretch>
        </p:blipFill>
        <p:spPr bwMode="auto">
          <a:xfrm>
            <a:off x="6143636" y="2357430"/>
            <a:ext cx="3368866" cy="285752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42852"/>
            <a:ext cx="8229600" cy="1143000"/>
          </a:xfrm>
        </p:spPr>
        <p:txBody>
          <a:bodyPr>
            <a:normAutofit fontScale="90000"/>
          </a:bodyPr>
          <a:lstStyle/>
          <a:p>
            <a:pPr algn="ctr"/>
            <a:r>
              <a:rPr lang="ru-RU" dirty="0" smtClean="0"/>
              <a:t>Клиническое течение заболевания </a:t>
            </a:r>
            <a:endParaRPr lang="ru-RU" dirty="0"/>
          </a:p>
        </p:txBody>
      </p:sp>
      <p:sp>
        <p:nvSpPr>
          <p:cNvPr id="3" name="Содержимое 2"/>
          <p:cNvSpPr>
            <a:spLocks noGrp="1"/>
          </p:cNvSpPr>
          <p:nvPr>
            <p:ph idx="1"/>
          </p:nvPr>
        </p:nvSpPr>
        <p:spPr>
          <a:xfrm>
            <a:off x="428596" y="1357298"/>
            <a:ext cx="5500726" cy="5072098"/>
          </a:xfrm>
        </p:spPr>
        <p:txBody>
          <a:bodyPr>
            <a:normAutofit fontScale="55000" lnSpcReduction="20000"/>
          </a:bodyPr>
          <a:lstStyle/>
          <a:p>
            <a:r>
              <a:rPr lang="ru-RU" b="1" dirty="0" err="1" smtClean="0"/>
              <a:t>Неонатальная</a:t>
            </a:r>
            <a:r>
              <a:rPr lang="ru-RU" b="1" dirty="0" smtClean="0"/>
              <a:t> форма. </a:t>
            </a:r>
            <a:r>
              <a:rPr lang="ru-RU" dirty="0" err="1" smtClean="0"/>
              <a:t>Хламидиоз</a:t>
            </a:r>
            <a:r>
              <a:rPr lang="ru-RU" dirty="0" smtClean="0"/>
              <a:t> может проявляться и у котят. У них это заболевание называется </a:t>
            </a:r>
            <a:r>
              <a:rPr lang="ru-RU" dirty="0" err="1" smtClean="0"/>
              <a:t>хламидиозный</a:t>
            </a:r>
            <a:r>
              <a:rPr lang="ru-RU" dirty="0" smtClean="0"/>
              <a:t> </a:t>
            </a:r>
            <a:r>
              <a:rPr lang="ru-RU" dirty="0" err="1" smtClean="0"/>
              <a:t>неонатальный</a:t>
            </a:r>
            <a:r>
              <a:rPr lang="ru-RU" dirty="0" smtClean="0"/>
              <a:t> конъюнктивит. Заражается котенок или через плаценту (</a:t>
            </a:r>
            <a:r>
              <a:rPr lang="ru-RU" dirty="0" err="1" smtClean="0"/>
              <a:t>трансплацентарно</a:t>
            </a:r>
            <a:r>
              <a:rPr lang="ru-RU" dirty="0" smtClean="0"/>
              <a:t>), или во время родов, когда проходит через родовые пути больной матери. Проникают </a:t>
            </a:r>
            <a:r>
              <a:rPr lang="ru-RU" dirty="0" err="1" smtClean="0"/>
              <a:t>хламидии</a:t>
            </a:r>
            <a:r>
              <a:rPr lang="ru-RU" dirty="0" smtClean="0"/>
              <a:t> в любую открытую полость плода и вызывают инфекционную патологию.</a:t>
            </a:r>
          </a:p>
          <a:p>
            <a:r>
              <a:rPr lang="ru-RU" dirty="0" smtClean="0"/>
              <a:t>Признаки болезни у новорожденных котят проявляются лишь тогда, когда у них открываются глаза. Выявляется двухсторонний либо односторонний конъюнктивит: глаза прищурены, конъюнктива </a:t>
            </a:r>
            <a:r>
              <a:rPr lang="ru-RU" dirty="0" err="1" smtClean="0"/>
              <a:t>темно-розовая</a:t>
            </a:r>
            <a:r>
              <a:rPr lang="ru-RU" dirty="0" smtClean="0"/>
              <a:t>, отечная, веки запачканы выделениями гнойно-катарального либо катарального характера. Зачастую из носа также идут катаральные выделения, которые застывают и образуют корочки на верхней челюсти.</a:t>
            </a:r>
          </a:p>
          <a:p>
            <a:r>
              <a:rPr lang="ru-RU" dirty="0" smtClean="0"/>
              <a:t>У котят наблюдаются кашель и чихание. В начале болезни они по-прежнему сосут мать и едят подкормку, но с развитием инфекции котята слабеют все больше и больше и уже не могут удержать сосок во рту, не могут жевать.</a:t>
            </a:r>
          </a:p>
          <a:p>
            <a:r>
              <a:rPr lang="ru-RU" dirty="0" smtClean="0"/>
              <a:t>Скоро становится заметно, как им трудно двигать челюстью. Подчелюстные и другие </a:t>
            </a:r>
            <a:r>
              <a:rPr lang="ru-RU" dirty="0" err="1" smtClean="0"/>
              <a:t>лимфоузлы</a:t>
            </a:r>
            <a:r>
              <a:rPr lang="ru-RU" dirty="0" smtClean="0"/>
              <a:t> головы увеличиваются в размерах, и котята вскоре погибают. Выжившие животные болеют вялотекущими ринитами и конъюнктивитами годами и выделяют все это время паразитов в окружающую среду.</a:t>
            </a:r>
          </a:p>
          <a:p>
            <a:endParaRPr lang="ru-RU" dirty="0"/>
          </a:p>
        </p:txBody>
      </p:sp>
      <p:sp>
        <p:nvSpPr>
          <p:cNvPr id="37890" name="AutoShape 2" descr="Хламидиоз кошек: симптомы, лечение, анализы, вакцинация"/>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37892" name="Picture 4" descr="Хламидиоз у кошек: симптомы, профилактика и лечение болезни"/>
          <p:cNvPicPr>
            <a:picLocks noChangeAspect="1" noChangeArrowheads="1"/>
          </p:cNvPicPr>
          <p:nvPr/>
        </p:nvPicPr>
        <p:blipFill>
          <a:blip r:embed="rId2"/>
          <a:srcRect/>
          <a:stretch>
            <a:fillRect/>
          </a:stretch>
        </p:blipFill>
        <p:spPr bwMode="auto">
          <a:xfrm>
            <a:off x="5786446" y="1785926"/>
            <a:ext cx="3063792" cy="2507203"/>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42852"/>
            <a:ext cx="8229600" cy="1143000"/>
          </a:xfrm>
        </p:spPr>
        <p:txBody>
          <a:bodyPr/>
          <a:lstStyle/>
          <a:p>
            <a:pPr algn="ctr"/>
            <a:r>
              <a:rPr lang="ru-RU" dirty="0" smtClean="0"/>
              <a:t>Диагностика заболевания </a:t>
            </a:r>
            <a:endParaRPr lang="ru-RU" dirty="0"/>
          </a:p>
        </p:txBody>
      </p:sp>
      <p:sp>
        <p:nvSpPr>
          <p:cNvPr id="3" name="Содержимое 2"/>
          <p:cNvSpPr>
            <a:spLocks noGrp="1"/>
          </p:cNvSpPr>
          <p:nvPr>
            <p:ph idx="1"/>
          </p:nvPr>
        </p:nvSpPr>
        <p:spPr>
          <a:xfrm>
            <a:off x="428596" y="1428736"/>
            <a:ext cx="8229600" cy="4389120"/>
          </a:xfrm>
        </p:spPr>
        <p:txBody>
          <a:bodyPr>
            <a:normAutofit fontScale="85000" lnSpcReduction="10000"/>
          </a:bodyPr>
          <a:lstStyle/>
          <a:p>
            <a:r>
              <a:rPr lang="ru-RU" dirty="0" smtClean="0"/>
              <a:t>В настоящее время в ветеринарной практике используются медицинские </a:t>
            </a:r>
            <a:r>
              <a:rPr lang="ru-RU" dirty="0" err="1" smtClean="0"/>
              <a:t>хламидийные</a:t>
            </a:r>
            <a:r>
              <a:rPr lang="ru-RU" dirty="0" smtClean="0"/>
              <a:t> </a:t>
            </a:r>
            <a:r>
              <a:rPr lang="ru-RU" dirty="0" err="1" smtClean="0"/>
              <a:t>диагностикумы</a:t>
            </a:r>
            <a:r>
              <a:rPr lang="ru-RU" dirty="0" smtClean="0"/>
              <a:t> методом </a:t>
            </a:r>
            <a:r>
              <a:rPr lang="ru-RU" dirty="0" err="1" smtClean="0"/>
              <a:t>иммунофлуоресценции</a:t>
            </a:r>
            <a:r>
              <a:rPr lang="ru-RU" dirty="0" smtClean="0"/>
              <a:t>, которые обладают недостаточно высокой специфичностью и чувствительностью при исследовании клинического материала.</a:t>
            </a:r>
          </a:p>
          <a:p>
            <a:r>
              <a:rPr lang="ru-RU" dirty="0" smtClean="0"/>
              <a:t>"</a:t>
            </a:r>
            <a:r>
              <a:rPr lang="ru-RU" dirty="0" err="1" smtClean="0"/>
              <a:t>Хлами</a:t>
            </a:r>
            <a:r>
              <a:rPr lang="ru-RU" dirty="0" smtClean="0"/>
              <a:t> </a:t>
            </a:r>
            <a:r>
              <a:rPr lang="ru-RU" dirty="0" err="1" smtClean="0"/>
              <a:t>Орн</a:t>
            </a:r>
            <a:r>
              <a:rPr lang="ru-RU" dirty="0" smtClean="0"/>
              <a:t>" - первый зарегистрированный в России препарат для выявления </a:t>
            </a:r>
            <a:r>
              <a:rPr lang="ru-RU" dirty="0" err="1" smtClean="0"/>
              <a:t>хламидийной</a:t>
            </a:r>
            <a:r>
              <a:rPr lang="ru-RU" dirty="0" smtClean="0"/>
              <a:t> инфекции у животных. Диагностические антитела, входящие в состав набора, позволяют выявлять все штаммы </a:t>
            </a:r>
            <a:r>
              <a:rPr lang="ru-RU" dirty="0" err="1" smtClean="0"/>
              <a:t>Chlamydia</a:t>
            </a:r>
            <a:r>
              <a:rPr lang="ru-RU" dirty="0" smtClean="0"/>
              <a:t> </a:t>
            </a:r>
            <a:r>
              <a:rPr lang="ru-RU" dirty="0" err="1" smtClean="0"/>
              <a:t>psittaci</a:t>
            </a:r>
            <a:r>
              <a:rPr lang="ru-RU" dirty="0" smtClean="0"/>
              <a:t> и диагностировать как острую, так и латентную форму заболевания. </a:t>
            </a:r>
          </a:p>
          <a:p>
            <a:r>
              <a:rPr lang="ru-RU" dirty="0" smtClean="0"/>
              <a:t>Однако сегодня одним из наиболее перспективных подходов к прямой диагностике инфекций следует считать  ПЦР.</a:t>
            </a:r>
          </a:p>
          <a:p>
            <a:pPr>
              <a:buNone/>
            </a:pPr>
            <a:endParaRPr lang="ru-RU" dirty="0" smtClean="0"/>
          </a:p>
          <a:p>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42852"/>
            <a:ext cx="8229600" cy="1143000"/>
          </a:xfrm>
        </p:spPr>
        <p:txBody>
          <a:bodyPr>
            <a:normAutofit fontScale="90000"/>
          </a:bodyPr>
          <a:lstStyle/>
          <a:p>
            <a:pPr algn="ctr"/>
            <a:r>
              <a:rPr lang="ru-RU" dirty="0" smtClean="0"/>
              <a:t>Дифференциальная диагностика</a:t>
            </a:r>
            <a:endParaRPr lang="ru-RU" dirty="0"/>
          </a:p>
        </p:txBody>
      </p:sp>
      <p:sp>
        <p:nvSpPr>
          <p:cNvPr id="3" name="Содержимое 2"/>
          <p:cNvSpPr>
            <a:spLocks noGrp="1"/>
          </p:cNvSpPr>
          <p:nvPr>
            <p:ph idx="1"/>
          </p:nvPr>
        </p:nvSpPr>
        <p:spPr/>
        <p:txBody>
          <a:bodyPr/>
          <a:lstStyle/>
          <a:p>
            <a:r>
              <a:rPr lang="ru-RU" dirty="0" err="1" smtClean="0"/>
              <a:t>Хламидиоз</a:t>
            </a:r>
            <a:r>
              <a:rPr lang="ru-RU" dirty="0" smtClean="0"/>
              <a:t> дифференцируют от вирусного </a:t>
            </a:r>
            <a:r>
              <a:rPr lang="ru-RU" dirty="0" err="1" smtClean="0"/>
              <a:t>ринотрахеита</a:t>
            </a:r>
            <a:r>
              <a:rPr lang="ru-RU" dirty="0" smtClean="0"/>
              <a:t> кошек (двусторонний конъюнктивит, сильное чихание), </a:t>
            </a:r>
            <a:r>
              <a:rPr lang="ru-RU" dirty="0" err="1" smtClean="0"/>
              <a:t>калицивирусной</a:t>
            </a:r>
            <a:r>
              <a:rPr lang="ru-RU" dirty="0" smtClean="0"/>
              <a:t> инфекции кошек (язвенный стоматит, пневмония) и бронхиальной пневмонии.</a:t>
            </a:r>
            <a:endParaRPr lang="ru-RU" dirty="0"/>
          </a:p>
        </p:txBody>
      </p:sp>
      <p:pic>
        <p:nvPicPr>
          <p:cNvPr id="7170" name="Picture 2" descr="Хламидиоз у кошек - симптомы, диагностика, лечение, профилактика - ВЦ  «Зоовет»"/>
          <p:cNvPicPr>
            <a:picLocks noChangeAspect="1" noChangeArrowheads="1"/>
          </p:cNvPicPr>
          <p:nvPr/>
        </p:nvPicPr>
        <p:blipFill>
          <a:blip r:embed="rId2"/>
          <a:srcRect/>
          <a:stretch>
            <a:fillRect/>
          </a:stretch>
        </p:blipFill>
        <p:spPr bwMode="auto">
          <a:xfrm>
            <a:off x="2643174" y="3929066"/>
            <a:ext cx="4238610" cy="2720302"/>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1143000"/>
          </a:xfrm>
        </p:spPr>
        <p:txBody>
          <a:bodyPr/>
          <a:lstStyle/>
          <a:p>
            <a:pPr algn="ctr"/>
            <a:r>
              <a:rPr lang="ru-RU" dirty="0" smtClean="0"/>
              <a:t>Лечение</a:t>
            </a:r>
            <a:endParaRPr lang="ru-RU" dirty="0"/>
          </a:p>
        </p:txBody>
      </p:sp>
      <p:sp>
        <p:nvSpPr>
          <p:cNvPr id="3" name="Содержимое 2"/>
          <p:cNvSpPr>
            <a:spLocks noGrp="1"/>
          </p:cNvSpPr>
          <p:nvPr>
            <p:ph idx="1"/>
          </p:nvPr>
        </p:nvSpPr>
        <p:spPr/>
        <p:txBody>
          <a:bodyPr>
            <a:normAutofit lnSpcReduction="10000"/>
          </a:bodyPr>
          <a:lstStyle/>
          <a:p>
            <a:r>
              <a:rPr lang="ru-RU" dirty="0" smtClean="0"/>
              <a:t>Для лечения орнитоза применяют антибактериальные препараты с широким спектром действия, например, тетрациклином. Лекарство добавляют во влажный корм, а если птица отказывается от еды, ей делают инъекции. </a:t>
            </a:r>
          </a:p>
          <a:p>
            <a:r>
              <a:rPr lang="ru-RU" dirty="0" smtClean="0"/>
              <a:t>Тетрациклин не всегда помогает выздороветь, порядка 10% птиц избавляются от заболевания сами, но остаются опасными для других.</a:t>
            </a:r>
            <a:br>
              <a:rPr lang="ru-RU" dirty="0" smtClean="0"/>
            </a:br>
            <a:r>
              <a:rPr lang="ru-RU" dirty="0" smtClean="0"/>
              <a:t>Более эффективен </a:t>
            </a:r>
            <a:r>
              <a:rPr lang="ru-RU" dirty="0" err="1" smtClean="0"/>
              <a:t>хлормицетин</a:t>
            </a:r>
            <a:r>
              <a:rPr lang="ru-RU" dirty="0" smtClean="0"/>
              <a:t>, который уже после нескольких инъекций возвращает попугаю аппетит. Его также можно добавлять в корма.</a:t>
            </a:r>
            <a:endParaRPr lang="ru-R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229600" cy="1143000"/>
          </a:xfrm>
        </p:spPr>
        <p:txBody>
          <a:bodyPr/>
          <a:lstStyle/>
          <a:p>
            <a:pPr algn="ctr"/>
            <a:r>
              <a:rPr lang="ru-RU" dirty="0" smtClean="0"/>
              <a:t>Лечение</a:t>
            </a:r>
            <a:endParaRPr lang="ru-RU" dirty="0"/>
          </a:p>
        </p:txBody>
      </p:sp>
      <p:sp>
        <p:nvSpPr>
          <p:cNvPr id="3" name="Содержимое 2"/>
          <p:cNvSpPr>
            <a:spLocks noGrp="1"/>
          </p:cNvSpPr>
          <p:nvPr>
            <p:ph idx="1"/>
          </p:nvPr>
        </p:nvSpPr>
        <p:spPr/>
        <p:txBody>
          <a:bodyPr>
            <a:normAutofit fontScale="62500" lnSpcReduction="20000"/>
          </a:bodyPr>
          <a:lstStyle/>
          <a:p>
            <a:r>
              <a:rPr lang="ru-RU" dirty="0" smtClean="0"/>
              <a:t> </a:t>
            </a:r>
            <a:r>
              <a:rPr lang="ru-RU" b="1" dirty="0" smtClean="0"/>
              <a:t>Лечение</a:t>
            </a:r>
            <a:r>
              <a:rPr lang="ru-RU" dirty="0" smtClean="0"/>
              <a:t> проводится </a:t>
            </a:r>
            <a:r>
              <a:rPr lang="ru-RU" dirty="0" err="1" smtClean="0"/>
              <a:t>амбулаторно</a:t>
            </a:r>
            <a:r>
              <a:rPr lang="ru-RU" dirty="0" smtClean="0"/>
              <a:t>. Инфицированные </a:t>
            </a:r>
            <a:r>
              <a:rPr lang="ru-RU" u="sng" dirty="0" smtClean="0"/>
              <a:t>кошки</a:t>
            </a:r>
            <a:r>
              <a:rPr lang="ru-RU" dirty="0" smtClean="0"/>
              <a:t> не должны иметь контактов с другими животными. Назначается длительная </a:t>
            </a:r>
            <a:r>
              <a:rPr lang="ru-RU" dirty="0" err="1" smtClean="0"/>
              <a:t>антибиотикотерапия</a:t>
            </a:r>
            <a:r>
              <a:rPr lang="ru-RU" dirty="0" smtClean="0"/>
              <a:t> примерно 14 дней.</a:t>
            </a:r>
          </a:p>
          <a:p>
            <a:r>
              <a:rPr lang="ru-RU" dirty="0" smtClean="0"/>
              <a:t>Терапевтические схемы обычно варьируют в зависимости от формы проявления, сроков инфекции, наличия или отсутствия осложнений. При латентной или рецидивирующей инфекции, встречающейся наиболее часто или связанной с неадекватно проводимой терапией, следует проводить активную терапию включая </a:t>
            </a:r>
            <a:r>
              <a:rPr lang="ru-RU" dirty="0" err="1" smtClean="0"/>
              <a:t>иммуностимуляторы</a:t>
            </a:r>
            <a:r>
              <a:rPr lang="ru-RU" dirty="0" smtClean="0"/>
              <a:t>, </a:t>
            </a:r>
            <a:r>
              <a:rPr lang="ru-RU" dirty="0" err="1" smtClean="0"/>
              <a:t>офтальмические</a:t>
            </a:r>
            <a:r>
              <a:rPr lang="ru-RU" dirty="0" smtClean="0"/>
              <a:t> препараты, а иногда и смену антибиотиков. При хронической инфекции, развитии системной патологии или при возникновении осложнений - кроме интенсивной </a:t>
            </a:r>
            <a:r>
              <a:rPr lang="ru-RU" dirty="0" err="1" smtClean="0"/>
              <a:t>этиотропной</a:t>
            </a:r>
            <a:r>
              <a:rPr lang="ru-RU" dirty="0" smtClean="0"/>
              <a:t> терапии особенно широко используются принципы соответствующей патогенетической и симптоматической терапии.</a:t>
            </a:r>
          </a:p>
          <a:p>
            <a:pPr fontAlgn="base"/>
            <a:r>
              <a:rPr lang="ru-RU" dirty="0" smtClean="0"/>
              <a:t>Среди </a:t>
            </a:r>
            <a:r>
              <a:rPr lang="ru-RU" dirty="0" err="1" smtClean="0"/>
              <a:t>этиотропных</a:t>
            </a:r>
            <a:r>
              <a:rPr lang="ru-RU" dirty="0" smtClean="0"/>
              <a:t> препаратов выделены три группы:</a:t>
            </a:r>
          </a:p>
          <a:p>
            <a:pPr fontAlgn="base"/>
            <a:r>
              <a:rPr lang="ru-RU" dirty="0" smtClean="0"/>
              <a:t>1) антибиотики со слабой </a:t>
            </a:r>
            <a:r>
              <a:rPr lang="ru-RU" dirty="0" err="1" smtClean="0"/>
              <a:t>антихламидийной</a:t>
            </a:r>
            <a:r>
              <a:rPr lang="ru-RU" dirty="0" smtClean="0"/>
              <a:t> активностью: </a:t>
            </a:r>
            <a:r>
              <a:rPr lang="ru-RU" dirty="0" err="1" smtClean="0"/>
              <a:t>метронидазол</a:t>
            </a:r>
            <a:r>
              <a:rPr lang="ru-RU" dirty="0" smtClean="0"/>
              <a:t>, </a:t>
            </a:r>
            <a:r>
              <a:rPr lang="ru-RU" dirty="0" err="1" smtClean="0"/>
              <a:t>цефотаксим</a:t>
            </a:r>
            <a:r>
              <a:rPr lang="ru-RU" dirty="0" smtClean="0"/>
              <a:t>;</a:t>
            </a:r>
          </a:p>
          <a:p>
            <a:pPr fontAlgn="base"/>
            <a:r>
              <a:rPr lang="ru-RU" dirty="0" smtClean="0"/>
              <a:t>2) со средней активностью: </a:t>
            </a:r>
            <a:r>
              <a:rPr lang="ru-RU" dirty="0" err="1" smtClean="0"/>
              <a:t>тиофеникол</a:t>
            </a:r>
            <a:r>
              <a:rPr lang="ru-RU" dirty="0" smtClean="0"/>
              <a:t>, </a:t>
            </a:r>
            <a:r>
              <a:rPr lang="ru-RU" dirty="0" err="1" smtClean="0"/>
              <a:t>амоксициклин</a:t>
            </a:r>
            <a:r>
              <a:rPr lang="ru-RU" dirty="0" smtClean="0"/>
              <a:t>;</a:t>
            </a:r>
          </a:p>
          <a:p>
            <a:pPr fontAlgn="base"/>
            <a:r>
              <a:rPr lang="ru-RU" dirty="0" smtClean="0"/>
              <a:t>3) с выраженной активностью: тетрациклины, </a:t>
            </a:r>
            <a:r>
              <a:rPr lang="ru-RU" dirty="0" err="1" smtClean="0"/>
              <a:t>макролиды</a:t>
            </a:r>
            <a:r>
              <a:rPr lang="ru-RU" dirty="0" smtClean="0"/>
              <a:t>, </a:t>
            </a:r>
            <a:r>
              <a:rPr lang="ru-RU" dirty="0" err="1" smtClean="0"/>
              <a:t>рифампицины</a:t>
            </a:r>
            <a:r>
              <a:rPr lang="ru-RU" dirty="0" smtClean="0"/>
              <a:t>, </a:t>
            </a:r>
            <a:r>
              <a:rPr lang="ru-RU" dirty="0" err="1" smtClean="0"/>
              <a:t>фторхинолоны</a:t>
            </a:r>
            <a:r>
              <a:rPr lang="ru-RU" dirty="0" smtClean="0"/>
              <a:t>.</a:t>
            </a:r>
          </a:p>
          <a:p>
            <a:pPr>
              <a:buNone/>
            </a:pP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428604"/>
            <a:ext cx="8229600" cy="1143000"/>
          </a:xfrm>
        </p:spPr>
        <p:txBody>
          <a:bodyPr/>
          <a:lstStyle/>
          <a:p>
            <a:pPr algn="ctr"/>
            <a:r>
              <a:rPr lang="ru-RU" dirty="0" smtClean="0"/>
              <a:t>Этиология </a:t>
            </a:r>
            <a:endParaRPr lang="ru-RU" dirty="0"/>
          </a:p>
        </p:txBody>
      </p:sp>
      <p:sp>
        <p:nvSpPr>
          <p:cNvPr id="3" name="Содержимое 2"/>
          <p:cNvSpPr>
            <a:spLocks noGrp="1"/>
          </p:cNvSpPr>
          <p:nvPr>
            <p:ph idx="1"/>
          </p:nvPr>
        </p:nvSpPr>
        <p:spPr>
          <a:xfrm>
            <a:off x="457200" y="1935480"/>
            <a:ext cx="5257808" cy="4493916"/>
          </a:xfrm>
        </p:spPr>
        <p:txBody>
          <a:bodyPr>
            <a:normAutofit fontScale="92500" lnSpcReduction="20000"/>
          </a:bodyPr>
          <a:lstStyle/>
          <a:p>
            <a:r>
              <a:rPr lang="ru-RU" b="1" dirty="0" err="1" smtClean="0"/>
              <a:t>Хламидиоз</a:t>
            </a:r>
            <a:r>
              <a:rPr lang="ru-RU" b="1" dirty="0" smtClean="0"/>
              <a:t> кошек </a:t>
            </a:r>
            <a:r>
              <a:rPr lang="ru-RU" dirty="0" smtClean="0"/>
              <a:t>- острая или хронически протекающая болезнь кошек, характеризующаяся повышением температуры тела, конъюнктивитом, ринитом, пневмонией и поражением мочеполовой системы.</a:t>
            </a:r>
          </a:p>
          <a:p>
            <a:r>
              <a:rPr lang="ru-RU" dirty="0" smtClean="0"/>
              <a:t>Характерным возбудителем для кошек является </a:t>
            </a:r>
            <a:r>
              <a:rPr lang="ru-RU" b="1" dirty="0" err="1" smtClean="0"/>
              <a:t>Chlamydophila</a:t>
            </a:r>
            <a:r>
              <a:rPr lang="ru-RU" b="1" dirty="0" smtClean="0"/>
              <a:t> </a:t>
            </a:r>
            <a:r>
              <a:rPr lang="ru-RU" b="1" dirty="0" err="1" smtClean="0"/>
              <a:t>psittaci</a:t>
            </a:r>
            <a:r>
              <a:rPr lang="ru-RU" dirty="0" smtClean="0"/>
              <a:t>, которую классифицируют как отдельный вид </a:t>
            </a:r>
            <a:r>
              <a:rPr lang="ru-RU" b="1" dirty="0" err="1" smtClean="0"/>
              <a:t>Chlamydophila</a:t>
            </a:r>
            <a:r>
              <a:rPr lang="ru-RU" b="1" dirty="0" smtClean="0"/>
              <a:t> </a:t>
            </a:r>
            <a:r>
              <a:rPr lang="ru-RU" b="1" dirty="0" err="1" smtClean="0"/>
              <a:t>felis</a:t>
            </a:r>
            <a:r>
              <a:rPr lang="ru-RU" dirty="0" smtClean="0"/>
              <a:t>. </a:t>
            </a:r>
            <a:r>
              <a:rPr lang="ru-RU" dirty="0" err="1" smtClean="0"/>
              <a:t>Хламидии</a:t>
            </a:r>
            <a:r>
              <a:rPr lang="ru-RU" dirty="0" smtClean="0"/>
              <a:t> - облигатные внутриклеточные паразиты.</a:t>
            </a:r>
            <a:endParaRPr lang="ru-RU" i="1" dirty="0" smtClean="0"/>
          </a:p>
        </p:txBody>
      </p:sp>
      <p:pic>
        <p:nvPicPr>
          <p:cNvPr id="20482" name="Picture 2" descr="Хламидиоз кошек"/>
          <p:cNvPicPr>
            <a:picLocks noChangeAspect="1" noChangeArrowheads="1"/>
          </p:cNvPicPr>
          <p:nvPr/>
        </p:nvPicPr>
        <p:blipFill>
          <a:blip r:embed="rId2"/>
          <a:srcRect/>
          <a:stretch>
            <a:fillRect/>
          </a:stretch>
        </p:blipFill>
        <p:spPr bwMode="auto">
          <a:xfrm>
            <a:off x="5500694" y="2643182"/>
            <a:ext cx="3429000" cy="207645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1143000"/>
          </a:xfrm>
        </p:spPr>
        <p:txBody>
          <a:bodyPr/>
          <a:lstStyle/>
          <a:p>
            <a:pPr algn="ctr"/>
            <a:r>
              <a:rPr lang="ru-RU" dirty="0" smtClean="0"/>
              <a:t>Лечение</a:t>
            </a:r>
            <a:endParaRPr lang="ru-RU" dirty="0"/>
          </a:p>
        </p:txBody>
      </p:sp>
      <p:sp>
        <p:nvSpPr>
          <p:cNvPr id="3" name="Содержимое 2"/>
          <p:cNvSpPr>
            <a:spLocks noGrp="1"/>
          </p:cNvSpPr>
          <p:nvPr>
            <p:ph idx="1"/>
          </p:nvPr>
        </p:nvSpPr>
        <p:spPr/>
        <p:txBody>
          <a:bodyPr>
            <a:normAutofit fontScale="70000" lnSpcReduction="20000"/>
          </a:bodyPr>
          <a:lstStyle/>
          <a:p>
            <a:r>
              <a:rPr lang="ru-RU" dirty="0" smtClean="0"/>
              <a:t>При </a:t>
            </a:r>
            <a:r>
              <a:rPr lang="ru-RU" dirty="0" err="1" smtClean="0"/>
              <a:t>хламидиозном</a:t>
            </a:r>
            <a:r>
              <a:rPr lang="ru-RU" dirty="0" smtClean="0"/>
              <a:t> конъюнктивите хороший эффект достигали при лечении </a:t>
            </a:r>
            <a:r>
              <a:rPr lang="ru-RU" dirty="0" err="1" smtClean="0"/>
              <a:t>офтальмическими</a:t>
            </a:r>
            <a:r>
              <a:rPr lang="ru-RU" dirty="0" smtClean="0"/>
              <a:t> препаратами (3%-ная глазная тетрациклиновая мазь или 2%-ная </a:t>
            </a:r>
            <a:r>
              <a:rPr lang="ru-RU" dirty="0" err="1" smtClean="0"/>
              <a:t>эритромициновая</a:t>
            </a:r>
            <a:r>
              <a:rPr lang="ru-RU" dirty="0" smtClean="0"/>
              <a:t> мазь) в сочетании с </a:t>
            </a:r>
            <a:r>
              <a:rPr lang="ru-RU" dirty="0" err="1" smtClean="0"/>
              <a:t>пероральным</a:t>
            </a:r>
            <a:r>
              <a:rPr lang="ru-RU" dirty="0" smtClean="0"/>
              <a:t> или внутримышечном введением тетрациклинов в течение двух-трех недель. При этом дозы антибиотика составили: для котят 0,5-1,0 г и для взрослых особей 1,0-1,5 г на курс лечения в течение 10-14 суток.</a:t>
            </a:r>
          </a:p>
          <a:p>
            <a:r>
              <a:rPr lang="ru-RU" dirty="0" smtClean="0"/>
              <a:t>Наиболее активными иммуностимулирующими средствами, оказывающими воздействие на факторы неспецифического иммунитета, звенья гуморального и клеточного иммунитета при </a:t>
            </a:r>
            <a:r>
              <a:rPr lang="ru-RU" dirty="0" err="1" smtClean="0"/>
              <a:t>хламидиозе</a:t>
            </a:r>
            <a:r>
              <a:rPr lang="ru-RU" dirty="0" smtClean="0"/>
              <a:t> являются препараты - </a:t>
            </a:r>
            <a:r>
              <a:rPr lang="ru-RU" dirty="0" err="1" smtClean="0"/>
              <a:t>риботан</a:t>
            </a:r>
            <a:r>
              <a:rPr lang="ru-RU" dirty="0" smtClean="0"/>
              <a:t>, Т – </a:t>
            </a:r>
            <a:r>
              <a:rPr lang="ru-RU" dirty="0" err="1" smtClean="0"/>
              <a:t>активин</a:t>
            </a:r>
            <a:r>
              <a:rPr lang="ru-RU" dirty="0" smtClean="0"/>
              <a:t> , </a:t>
            </a:r>
            <a:r>
              <a:rPr lang="ru-RU" dirty="0" err="1" smtClean="0"/>
              <a:t>Гамавит</a:t>
            </a:r>
            <a:r>
              <a:rPr lang="ru-RU" dirty="0" smtClean="0"/>
              <a:t>, </a:t>
            </a:r>
            <a:r>
              <a:rPr lang="ru-RU" dirty="0" err="1" smtClean="0"/>
              <a:t>Фоспренил</a:t>
            </a:r>
            <a:r>
              <a:rPr lang="ru-RU" dirty="0" smtClean="0"/>
              <a:t>.</a:t>
            </a:r>
          </a:p>
          <a:p>
            <a:r>
              <a:rPr lang="ru-RU" dirty="0" smtClean="0"/>
              <a:t>При обезвоживании в/</a:t>
            </a:r>
            <a:r>
              <a:rPr lang="ru-RU" dirty="0" err="1" smtClean="0"/>
              <a:t>в</a:t>
            </a:r>
            <a:r>
              <a:rPr lang="ru-RU" dirty="0" smtClean="0"/>
              <a:t> глюкоза и физ.раствор</a:t>
            </a:r>
          </a:p>
          <a:p>
            <a:r>
              <a:rPr lang="ru-RU" dirty="0" smtClean="0"/>
              <a:t>Питание включает в себя куриный бульон и кисломолочные продукты</a:t>
            </a:r>
          </a:p>
          <a:p>
            <a:r>
              <a:rPr lang="ru-RU" dirty="0" smtClean="0"/>
              <a:t>Регулярная дезинфекция, места, лотка и миски больного животного.</a:t>
            </a:r>
          </a:p>
          <a:p>
            <a:endParaRPr lang="ru-R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42852"/>
            <a:ext cx="8229600" cy="1143000"/>
          </a:xfrm>
        </p:spPr>
        <p:txBody>
          <a:bodyPr/>
          <a:lstStyle/>
          <a:p>
            <a:pPr algn="ctr"/>
            <a:r>
              <a:rPr lang="ru-RU" dirty="0" smtClean="0"/>
              <a:t>Препараты</a:t>
            </a:r>
            <a:endParaRPr lang="ru-RU" dirty="0"/>
          </a:p>
        </p:txBody>
      </p:sp>
      <p:sp>
        <p:nvSpPr>
          <p:cNvPr id="3" name="Содержимое 2"/>
          <p:cNvSpPr>
            <a:spLocks noGrp="1"/>
          </p:cNvSpPr>
          <p:nvPr>
            <p:ph idx="1"/>
          </p:nvPr>
        </p:nvSpPr>
        <p:spPr/>
        <p:txBody>
          <a:bodyPr/>
          <a:lstStyle/>
          <a:p>
            <a:endParaRPr lang="ru-RU" dirty="0"/>
          </a:p>
        </p:txBody>
      </p:sp>
      <p:pic>
        <p:nvPicPr>
          <p:cNvPr id="31746" name="Picture 2" descr="Доксициклин купить, цена в Москве, Доксициклин инструкция по применению:  100 мг"/>
          <p:cNvPicPr>
            <a:picLocks noChangeAspect="1" noChangeArrowheads="1"/>
          </p:cNvPicPr>
          <p:nvPr/>
        </p:nvPicPr>
        <p:blipFill>
          <a:blip r:embed="rId2"/>
          <a:srcRect/>
          <a:stretch>
            <a:fillRect/>
          </a:stretch>
        </p:blipFill>
        <p:spPr bwMode="auto">
          <a:xfrm>
            <a:off x="571472" y="1214422"/>
            <a:ext cx="2667000" cy="2667000"/>
          </a:xfrm>
          <a:prstGeom prst="rect">
            <a:avLst/>
          </a:prstGeom>
          <a:noFill/>
        </p:spPr>
      </p:pic>
      <p:pic>
        <p:nvPicPr>
          <p:cNvPr id="31750" name="Picture 6" descr="Тетрациклин лекарство от паратифа у кроликов — дозировка и применение"/>
          <p:cNvPicPr>
            <a:picLocks noChangeAspect="1" noChangeArrowheads="1"/>
          </p:cNvPicPr>
          <p:nvPr/>
        </p:nvPicPr>
        <p:blipFill>
          <a:blip r:embed="rId3"/>
          <a:srcRect/>
          <a:stretch>
            <a:fillRect/>
          </a:stretch>
        </p:blipFill>
        <p:spPr bwMode="auto">
          <a:xfrm>
            <a:off x="1000100" y="3581399"/>
            <a:ext cx="1905000" cy="3276601"/>
          </a:xfrm>
          <a:prstGeom prst="rect">
            <a:avLst/>
          </a:prstGeom>
          <a:noFill/>
        </p:spPr>
      </p:pic>
      <p:pic>
        <p:nvPicPr>
          <p:cNvPr id="31752" name="Picture 8" descr="Левомицетин раствор для наружного применения. Инструкция | RENEWAL"/>
          <p:cNvPicPr>
            <a:picLocks noChangeAspect="1" noChangeArrowheads="1"/>
          </p:cNvPicPr>
          <p:nvPr/>
        </p:nvPicPr>
        <p:blipFill>
          <a:blip r:embed="rId4"/>
          <a:srcRect/>
          <a:stretch>
            <a:fillRect/>
          </a:stretch>
        </p:blipFill>
        <p:spPr bwMode="auto">
          <a:xfrm>
            <a:off x="3214678" y="3857628"/>
            <a:ext cx="3110486" cy="2643206"/>
          </a:xfrm>
          <a:prstGeom prst="rect">
            <a:avLst/>
          </a:prstGeom>
          <a:noFill/>
        </p:spPr>
      </p:pic>
      <p:pic>
        <p:nvPicPr>
          <p:cNvPr id="31754" name="Picture 10" descr="Эритромицин 20% - купить оптом у крупного поставщика Areal-vet.ru"/>
          <p:cNvPicPr>
            <a:picLocks noChangeAspect="1" noChangeArrowheads="1"/>
          </p:cNvPicPr>
          <p:nvPr/>
        </p:nvPicPr>
        <p:blipFill>
          <a:blip r:embed="rId5"/>
          <a:srcRect/>
          <a:stretch>
            <a:fillRect/>
          </a:stretch>
        </p:blipFill>
        <p:spPr bwMode="auto">
          <a:xfrm>
            <a:off x="3214678" y="1142984"/>
            <a:ext cx="2547922" cy="2547922"/>
          </a:xfrm>
          <a:prstGeom prst="rect">
            <a:avLst/>
          </a:prstGeom>
          <a:noFill/>
        </p:spPr>
      </p:pic>
      <p:pic>
        <p:nvPicPr>
          <p:cNvPr id="4098" name="Picture 2" descr="Гамавит, фл. 100 мл. — Интернет-магазин — Умка ЗооКорм"/>
          <p:cNvPicPr>
            <a:picLocks noChangeAspect="1" noChangeArrowheads="1"/>
          </p:cNvPicPr>
          <p:nvPr/>
        </p:nvPicPr>
        <p:blipFill>
          <a:blip r:embed="rId6"/>
          <a:srcRect/>
          <a:stretch>
            <a:fillRect/>
          </a:stretch>
        </p:blipFill>
        <p:spPr bwMode="auto">
          <a:xfrm>
            <a:off x="6143636" y="1214422"/>
            <a:ext cx="2428892" cy="2757413"/>
          </a:xfrm>
          <a:prstGeom prst="rect">
            <a:avLst/>
          </a:prstGeom>
          <a:noFill/>
        </p:spPr>
      </p:pic>
      <p:pic>
        <p:nvPicPr>
          <p:cNvPr id="4100" name="Picture 4" descr="Тетрациклиновая мазь купить, цена в Краснодаре, Тетрациклиновая мазь  инструкция по применению: глазная мазь"/>
          <p:cNvPicPr>
            <a:picLocks noChangeAspect="1" noChangeArrowheads="1"/>
          </p:cNvPicPr>
          <p:nvPr/>
        </p:nvPicPr>
        <p:blipFill>
          <a:blip r:embed="rId7" cstate="print"/>
          <a:srcRect/>
          <a:stretch>
            <a:fillRect/>
          </a:stretch>
        </p:blipFill>
        <p:spPr bwMode="auto">
          <a:xfrm>
            <a:off x="6000760" y="4214818"/>
            <a:ext cx="2870699" cy="2214554"/>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0"/>
            <a:ext cx="8229600" cy="1143000"/>
          </a:xfrm>
        </p:spPr>
        <p:txBody>
          <a:bodyPr/>
          <a:lstStyle/>
          <a:p>
            <a:pPr algn="ctr"/>
            <a:r>
              <a:rPr lang="ru-RU" dirty="0" smtClean="0"/>
              <a:t>Иммунитет</a:t>
            </a:r>
            <a:endParaRPr lang="ru-RU" dirty="0"/>
          </a:p>
        </p:txBody>
      </p:sp>
      <p:sp>
        <p:nvSpPr>
          <p:cNvPr id="3" name="Содержимое 2"/>
          <p:cNvSpPr>
            <a:spLocks noGrp="1"/>
          </p:cNvSpPr>
          <p:nvPr>
            <p:ph idx="1"/>
          </p:nvPr>
        </p:nvSpPr>
        <p:spPr/>
        <p:txBody>
          <a:bodyPr>
            <a:normAutofit fontScale="85000" lnSpcReduction="10000"/>
          </a:bodyPr>
          <a:lstStyle/>
          <a:p>
            <a:pPr fontAlgn="base"/>
            <a:r>
              <a:rPr lang="ru-RU" dirty="0" smtClean="0"/>
              <a:t>На данный момент существует ряд вакцин для активной иммунизации кошек против </a:t>
            </a:r>
            <a:r>
              <a:rPr lang="ru-RU" dirty="0" err="1" smtClean="0"/>
              <a:t>хламидиоза</a:t>
            </a:r>
            <a:r>
              <a:rPr lang="ru-RU" dirty="0" smtClean="0"/>
              <a:t>. Вакцинация особенна </a:t>
            </a:r>
            <a:r>
              <a:rPr lang="ru-RU" dirty="0" err="1" smtClean="0"/>
              <a:t>атуальна</a:t>
            </a:r>
            <a:r>
              <a:rPr lang="ru-RU" dirty="0" smtClean="0"/>
              <a:t> для кошек, проживающих совместно с другими животными, участвующих в выставках и в разведении.</a:t>
            </a:r>
          </a:p>
          <a:p>
            <a:pPr fontAlgn="base"/>
            <a:r>
              <a:rPr lang="ru-RU" b="1" dirty="0" err="1" smtClean="0"/>
              <a:t>ХламиКон</a:t>
            </a:r>
            <a:r>
              <a:rPr lang="ru-RU" dirty="0" smtClean="0"/>
              <a:t> (Россия) — моновакцина;</a:t>
            </a:r>
          </a:p>
          <a:p>
            <a:pPr fontAlgn="base"/>
            <a:r>
              <a:rPr lang="ru-RU" b="1" dirty="0" smtClean="0"/>
              <a:t>Мультифел-4</a:t>
            </a:r>
            <a:r>
              <a:rPr lang="ru-RU" dirty="0" smtClean="0"/>
              <a:t> (Россия), </a:t>
            </a:r>
            <a:r>
              <a:rPr lang="ru-RU" b="1" dirty="0" smtClean="0"/>
              <a:t>Феловакс-4</a:t>
            </a:r>
            <a:r>
              <a:rPr lang="ru-RU" dirty="0" smtClean="0"/>
              <a:t> (</a:t>
            </a:r>
            <a:r>
              <a:rPr lang="ru-RU" i="1" dirty="0" err="1" smtClean="0"/>
              <a:t>Fel-O-Vax</a:t>
            </a:r>
            <a:r>
              <a:rPr lang="ru-RU" dirty="0" smtClean="0"/>
              <a:t>, США), </a:t>
            </a:r>
            <a:r>
              <a:rPr lang="ru-RU" b="1" dirty="0" err="1" smtClean="0"/>
              <a:t>Нобивак</a:t>
            </a:r>
            <a:r>
              <a:rPr lang="ru-RU" b="1" dirty="0" smtClean="0"/>
              <a:t> </a:t>
            </a:r>
            <a:r>
              <a:rPr lang="ru-RU" b="1" dirty="0" err="1" smtClean="0"/>
              <a:t>Форкет</a:t>
            </a:r>
            <a:r>
              <a:rPr lang="ru-RU" dirty="0" smtClean="0"/>
              <a:t> (</a:t>
            </a:r>
            <a:r>
              <a:rPr lang="ru-RU" i="1" dirty="0" err="1" smtClean="0"/>
              <a:t>Nobivac</a:t>
            </a:r>
            <a:r>
              <a:rPr lang="ru-RU" i="1" dirty="0" smtClean="0"/>
              <a:t> </a:t>
            </a:r>
            <a:r>
              <a:rPr lang="ru-RU" i="1" dirty="0" err="1" smtClean="0"/>
              <a:t>Forcat</a:t>
            </a:r>
            <a:r>
              <a:rPr lang="ru-RU" dirty="0" smtClean="0"/>
              <a:t>, Нидерланды), </a:t>
            </a:r>
            <a:r>
              <a:rPr lang="ru-RU" b="1" dirty="0" err="1" smtClean="0"/>
              <a:t>Пуревакс</a:t>
            </a:r>
            <a:r>
              <a:rPr lang="ru-RU" b="1" dirty="0" smtClean="0"/>
              <a:t> </a:t>
            </a:r>
            <a:r>
              <a:rPr lang="ru-RU" b="1" dirty="0" err="1" smtClean="0"/>
              <a:t>RCPCh</a:t>
            </a:r>
            <a:r>
              <a:rPr lang="ru-RU" dirty="0" smtClean="0"/>
              <a:t> (</a:t>
            </a:r>
            <a:r>
              <a:rPr lang="ru-RU" i="1" dirty="0" smtClean="0"/>
              <a:t>PUREVAX </a:t>
            </a:r>
            <a:r>
              <a:rPr lang="ru-RU" i="1" dirty="0" err="1" smtClean="0"/>
              <a:t>RCPCh</a:t>
            </a:r>
            <a:r>
              <a:rPr lang="ru-RU" dirty="0" smtClean="0"/>
              <a:t>, Франция) — поливакцины (для иммунизации кошек против </a:t>
            </a:r>
            <a:r>
              <a:rPr lang="ru-RU" dirty="0" err="1" smtClean="0"/>
              <a:t>калицивироза</a:t>
            </a:r>
            <a:r>
              <a:rPr lang="ru-RU" dirty="0" smtClean="0"/>
              <a:t>, </a:t>
            </a:r>
            <a:r>
              <a:rPr lang="ru-RU" dirty="0" err="1" smtClean="0"/>
              <a:t>панлейкопении</a:t>
            </a:r>
            <a:r>
              <a:rPr lang="ru-RU" dirty="0" smtClean="0"/>
              <a:t>, </a:t>
            </a:r>
            <a:r>
              <a:rPr lang="ru-RU" dirty="0" err="1" smtClean="0"/>
              <a:t>ринотрахеита</a:t>
            </a:r>
            <a:r>
              <a:rPr lang="ru-RU" dirty="0" smtClean="0"/>
              <a:t>, </a:t>
            </a:r>
            <a:r>
              <a:rPr lang="ru-RU" dirty="0" err="1" smtClean="0"/>
              <a:t>хламидиоза</a:t>
            </a:r>
            <a:r>
              <a:rPr lang="ru-RU" dirty="0" smtClean="0"/>
              <a:t>).</a:t>
            </a:r>
          </a:p>
          <a:p>
            <a:pPr fontAlgn="base"/>
            <a:r>
              <a:rPr lang="ru-RU" dirty="0" smtClean="0"/>
              <a:t>Однако ни одна вакцина не дает 100% защиты от заболевания.</a:t>
            </a:r>
          </a:p>
          <a:p>
            <a:endParaRPr lang="ru-RU"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142852"/>
            <a:ext cx="8229600" cy="1143000"/>
          </a:xfrm>
        </p:spPr>
        <p:txBody>
          <a:bodyPr/>
          <a:lstStyle/>
          <a:p>
            <a:pPr algn="ctr"/>
            <a:r>
              <a:rPr lang="ru-RU" dirty="0" smtClean="0"/>
              <a:t>Профилактика </a:t>
            </a:r>
            <a:endParaRPr lang="ru-RU" dirty="0"/>
          </a:p>
        </p:txBody>
      </p:sp>
      <p:sp>
        <p:nvSpPr>
          <p:cNvPr id="3" name="Содержимое 2"/>
          <p:cNvSpPr>
            <a:spLocks noGrp="1"/>
          </p:cNvSpPr>
          <p:nvPr>
            <p:ph idx="1"/>
          </p:nvPr>
        </p:nvSpPr>
        <p:spPr/>
        <p:txBody>
          <a:bodyPr>
            <a:normAutofit fontScale="92500" lnSpcReduction="20000"/>
          </a:bodyPr>
          <a:lstStyle/>
          <a:p>
            <a:r>
              <a:rPr lang="ru-RU" dirty="0" smtClean="0"/>
              <a:t>Кошка, зараженная </a:t>
            </a:r>
            <a:r>
              <a:rPr lang="ru-RU" dirty="0" err="1" smtClean="0"/>
              <a:t>хламидиозом</a:t>
            </a:r>
            <a:r>
              <a:rPr lang="ru-RU" dirty="0" smtClean="0"/>
              <a:t>, может передать болезнь и человеку. Это происходит в том случае, если человеческий иммунитет сильно ослаблен. Для  </a:t>
            </a:r>
            <a:r>
              <a:rPr lang="ru-RU" dirty="0" err="1" smtClean="0"/>
              <a:t>избежания</a:t>
            </a:r>
            <a:r>
              <a:rPr lang="ru-RU" dirty="0" smtClean="0"/>
              <a:t> заражения необходимо соблюдать правила личной гигиены.</a:t>
            </a:r>
          </a:p>
          <a:p>
            <a:r>
              <a:rPr lang="ru-RU" dirty="0" smtClean="0"/>
              <a:t>Уменьшить риск заражения </a:t>
            </a:r>
            <a:r>
              <a:rPr lang="ru-RU" dirty="0" err="1" smtClean="0"/>
              <a:t>хламидиозом</a:t>
            </a:r>
            <a:r>
              <a:rPr lang="ru-RU" dirty="0" smtClean="0"/>
              <a:t> поможет плановая вакцинации кошек. </a:t>
            </a:r>
          </a:p>
          <a:p>
            <a:r>
              <a:rPr lang="ru-RU" dirty="0" smtClean="0"/>
              <a:t>Регулярные обследования ветеринара помогут выявить болезнь на ранней стадии. </a:t>
            </a:r>
          </a:p>
          <a:p>
            <a:r>
              <a:rPr lang="ru-RU" dirty="0" smtClean="0"/>
              <a:t>Исключите игры с бродячими животными. Не следует поощрять ловлю птиц и грызунов</a:t>
            </a:r>
          </a:p>
          <a:p>
            <a:r>
              <a:rPr lang="ru-RU" dirty="0" smtClean="0"/>
              <a:t> Регулярно дезинфицируйте не только места обитания питомца, но и собственной уличной одежды и обуви.</a:t>
            </a:r>
            <a:endParaRPr lang="ru-RU"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endParaRPr lang="ru-RU" dirty="0"/>
          </a:p>
        </p:txBody>
      </p:sp>
      <p:pic>
        <p:nvPicPr>
          <p:cNvPr id="1026" name="Picture 2" descr="Презентация по биологии на тему Селекция доклад, проек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017"/>
            <a:ext cx="9144000" cy="676865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85728"/>
            <a:ext cx="8229600" cy="1143000"/>
          </a:xfrm>
        </p:spPr>
        <p:txBody>
          <a:bodyPr/>
          <a:lstStyle/>
          <a:p>
            <a:pPr algn="ctr"/>
            <a:r>
              <a:rPr lang="ru-RU" dirty="0" smtClean="0"/>
              <a:t>Морфология возбудителя</a:t>
            </a:r>
            <a:endParaRPr lang="ru-RU" dirty="0"/>
          </a:p>
        </p:txBody>
      </p:sp>
      <p:sp>
        <p:nvSpPr>
          <p:cNvPr id="3" name="Содержимое 2"/>
          <p:cNvSpPr>
            <a:spLocks noGrp="1"/>
          </p:cNvSpPr>
          <p:nvPr>
            <p:ph idx="1"/>
          </p:nvPr>
        </p:nvSpPr>
        <p:spPr>
          <a:xfrm>
            <a:off x="457200" y="1935480"/>
            <a:ext cx="5543560" cy="4208164"/>
          </a:xfrm>
        </p:spPr>
        <p:txBody>
          <a:bodyPr/>
          <a:lstStyle/>
          <a:p>
            <a:r>
              <a:rPr lang="ru-RU" dirty="0" smtClean="0"/>
              <a:t>Мелкие, грамотрицательные бактерии шаровидной формы</a:t>
            </a:r>
          </a:p>
          <a:p>
            <a:r>
              <a:rPr lang="ru-RU" dirty="0" smtClean="0"/>
              <a:t>Не образуют спор, нет жгутиков и капсулы</a:t>
            </a:r>
          </a:p>
          <a:p>
            <a:r>
              <a:rPr lang="ru-RU" dirty="0" smtClean="0"/>
              <a:t>Имеют гликолипиды</a:t>
            </a:r>
          </a:p>
          <a:p>
            <a:r>
              <a:rPr lang="ru-RU" dirty="0" smtClean="0"/>
              <a:t>Основной метод окраски – по Романовскому – </a:t>
            </a:r>
            <a:r>
              <a:rPr lang="ru-RU" dirty="0" err="1" smtClean="0"/>
              <a:t>Гимзе</a:t>
            </a:r>
            <a:r>
              <a:rPr lang="ru-RU" dirty="0" smtClean="0"/>
              <a:t>.</a:t>
            </a:r>
          </a:p>
          <a:p>
            <a:endParaRPr lang="ru-RU" dirty="0"/>
          </a:p>
        </p:txBody>
      </p:sp>
      <p:pic>
        <p:nvPicPr>
          <p:cNvPr id="12290" name="Picture 2" descr="Chlamydia psittaci | microbiology | Britannica"/>
          <p:cNvPicPr>
            <a:picLocks noChangeAspect="1" noChangeArrowheads="1"/>
          </p:cNvPicPr>
          <p:nvPr/>
        </p:nvPicPr>
        <p:blipFill>
          <a:blip r:embed="rId2"/>
          <a:srcRect/>
          <a:stretch>
            <a:fillRect/>
          </a:stretch>
        </p:blipFill>
        <p:spPr bwMode="auto">
          <a:xfrm>
            <a:off x="5711545" y="2071678"/>
            <a:ext cx="3432455" cy="2286016"/>
          </a:xfrm>
          <a:prstGeom prst="rect">
            <a:avLst/>
          </a:prstGeom>
          <a:noFill/>
        </p:spPr>
      </p:pic>
      <p:sp>
        <p:nvSpPr>
          <p:cNvPr id="5" name="TextBox 4"/>
          <p:cNvSpPr txBox="1"/>
          <p:nvPr/>
        </p:nvSpPr>
        <p:spPr>
          <a:xfrm>
            <a:off x="6357950" y="4000504"/>
            <a:ext cx="2143140" cy="923330"/>
          </a:xfrm>
          <a:prstGeom prst="rect">
            <a:avLst/>
          </a:prstGeom>
          <a:noFill/>
        </p:spPr>
        <p:txBody>
          <a:bodyPr wrap="square" rtlCol="0">
            <a:spAutoFit/>
          </a:bodyPr>
          <a:lstStyle/>
          <a:p>
            <a:endParaRPr lang="en-US" dirty="0">
              <a:hlinkClick r:id="rId3"/>
            </a:endParaRPr>
          </a:p>
          <a:p>
            <a:r>
              <a:rPr lang="en-US" u="sng" dirty="0" smtClean="0"/>
              <a:t>Chlamydia</a:t>
            </a:r>
            <a:r>
              <a:rPr lang="ru-RU" u="sng" dirty="0" smtClean="0"/>
              <a:t> </a:t>
            </a:r>
            <a:r>
              <a:rPr lang="en-US" u="sng" dirty="0" smtClean="0"/>
              <a:t>psittaci</a:t>
            </a:r>
            <a:r>
              <a:rPr lang="en-US" u="sng" dirty="0"/>
              <a:t> </a:t>
            </a:r>
            <a:endParaRPr lang="en-US" dirty="0"/>
          </a:p>
          <a:p>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357166"/>
            <a:ext cx="8229600" cy="1143000"/>
          </a:xfrm>
        </p:spPr>
        <p:txBody>
          <a:bodyPr/>
          <a:lstStyle/>
          <a:p>
            <a:pPr algn="ctr"/>
            <a:r>
              <a:rPr lang="ru-RU" dirty="0" smtClean="0"/>
              <a:t>Особенности хламидий</a:t>
            </a:r>
            <a:endParaRPr lang="ru-RU" dirty="0"/>
          </a:p>
        </p:txBody>
      </p:sp>
      <p:sp>
        <p:nvSpPr>
          <p:cNvPr id="3" name="Содержимое 2"/>
          <p:cNvSpPr>
            <a:spLocks noGrp="1"/>
          </p:cNvSpPr>
          <p:nvPr>
            <p:ph idx="1"/>
          </p:nvPr>
        </p:nvSpPr>
        <p:spPr>
          <a:xfrm>
            <a:off x="457200" y="1935480"/>
            <a:ext cx="5186370" cy="4279602"/>
          </a:xfrm>
        </p:spPr>
        <p:txBody>
          <a:bodyPr>
            <a:normAutofit fontScale="70000" lnSpcReduction="20000"/>
          </a:bodyPr>
          <a:lstStyle/>
          <a:p>
            <a:r>
              <a:rPr lang="ru-RU" dirty="0" smtClean="0"/>
              <a:t>Облигатные внутриклеточные паразиты, не способны синтезировать АТФ и полностью зависят от энергетических ресурсов клетки.</a:t>
            </a:r>
          </a:p>
          <a:p>
            <a:r>
              <a:rPr lang="ru-RU" dirty="0" smtClean="0"/>
              <a:t>Наличие у хламидий уникального жизненного цикла.(элементарные тельца, ретикулярные тельца, переходные тельца).</a:t>
            </a:r>
          </a:p>
          <a:p>
            <a:r>
              <a:rPr lang="ru-RU" dirty="0" smtClean="0"/>
              <a:t> Под влиянием неблагоприятных факторов хламидии могут образовывать L-формы (не чувствительны к действию антибиотиков).</a:t>
            </a:r>
            <a:endParaRPr lang="en-US" dirty="0" smtClean="0"/>
          </a:p>
          <a:p>
            <a:r>
              <a:rPr lang="ru-RU" dirty="0" err="1" smtClean="0"/>
              <a:t>Хламидии</a:t>
            </a:r>
            <a:r>
              <a:rPr lang="ru-RU" dirty="0" smtClean="0"/>
              <a:t> поражают клетки основных барьерных систем организма при первичном инфицировании. Промежуточное положение между вирусами и бактериями является причиной сложности диагностики и лечения, в отличие от банальных инфекций.</a:t>
            </a:r>
          </a:p>
          <a:p>
            <a:endParaRPr lang="ru-RU" dirty="0"/>
          </a:p>
        </p:txBody>
      </p:sp>
      <p:sp>
        <p:nvSpPr>
          <p:cNvPr id="5" name="TextBox 4"/>
          <p:cNvSpPr txBox="1"/>
          <p:nvPr/>
        </p:nvSpPr>
        <p:spPr>
          <a:xfrm>
            <a:off x="6286512" y="4286256"/>
            <a:ext cx="1707647" cy="369332"/>
          </a:xfrm>
          <a:prstGeom prst="rect">
            <a:avLst/>
          </a:prstGeom>
          <a:noFill/>
        </p:spPr>
        <p:txBody>
          <a:bodyPr wrap="none" rtlCol="0">
            <a:spAutoFit/>
          </a:bodyPr>
          <a:lstStyle/>
          <a:p>
            <a:r>
              <a:rPr lang="en-US" u="sng" dirty="0" smtClean="0"/>
              <a:t>Chlamydia</a:t>
            </a:r>
            <a:r>
              <a:rPr lang="ru-RU" u="sng" dirty="0" smtClean="0"/>
              <a:t> </a:t>
            </a:r>
            <a:r>
              <a:rPr lang="en-US" u="sng" dirty="0" err="1" smtClean="0"/>
              <a:t>felis</a:t>
            </a:r>
            <a:endParaRPr lang="ru-RU" dirty="0"/>
          </a:p>
        </p:txBody>
      </p:sp>
      <p:pic>
        <p:nvPicPr>
          <p:cNvPr id="18434" name="Picture 2" descr="Хламидиоз у кошки: симптомы и лечение, профилактика и распространение"/>
          <p:cNvPicPr>
            <a:picLocks noChangeAspect="1" noChangeArrowheads="1"/>
          </p:cNvPicPr>
          <p:nvPr/>
        </p:nvPicPr>
        <p:blipFill>
          <a:blip r:embed="rId2"/>
          <a:srcRect/>
          <a:stretch>
            <a:fillRect/>
          </a:stretch>
        </p:blipFill>
        <p:spPr bwMode="auto">
          <a:xfrm>
            <a:off x="5500694" y="1571612"/>
            <a:ext cx="3333750" cy="2695576"/>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dirty="0"/>
          </a:p>
        </p:txBody>
      </p:sp>
      <p:pic>
        <p:nvPicPr>
          <p:cNvPr id="13314" name="Picture 2" descr="Лечение хламидиоза у женщин: как быстро вылечить, какие схемы терапии самые  эффективные, какой врач лечит хламидийную инфекцию, а также лечится ли  хламидия трахоматис полностью?"/>
          <p:cNvPicPr>
            <a:picLocks noChangeAspect="1" noChangeArrowheads="1"/>
          </p:cNvPicPr>
          <p:nvPr/>
        </p:nvPicPr>
        <p:blipFill>
          <a:blip r:embed="rId2"/>
          <a:srcRect/>
          <a:stretch>
            <a:fillRect/>
          </a:stretch>
        </p:blipFill>
        <p:spPr bwMode="auto">
          <a:xfrm>
            <a:off x="-64" y="357166"/>
            <a:ext cx="9144064" cy="5857916"/>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28"/>
            <a:ext cx="8229600" cy="1143000"/>
          </a:xfrm>
        </p:spPr>
        <p:txBody>
          <a:bodyPr/>
          <a:lstStyle/>
          <a:p>
            <a:pPr algn="ctr"/>
            <a:r>
              <a:rPr lang="ru-RU" dirty="0" smtClean="0"/>
              <a:t>Устойчивость</a:t>
            </a:r>
            <a:endParaRPr lang="ru-RU" dirty="0"/>
          </a:p>
        </p:txBody>
      </p:sp>
      <p:sp>
        <p:nvSpPr>
          <p:cNvPr id="3" name="Содержимое 2"/>
          <p:cNvSpPr>
            <a:spLocks noGrp="1"/>
          </p:cNvSpPr>
          <p:nvPr>
            <p:ph idx="1"/>
          </p:nvPr>
        </p:nvSpPr>
        <p:spPr/>
        <p:txBody>
          <a:bodyPr>
            <a:normAutofit fontScale="92500"/>
          </a:bodyPr>
          <a:lstStyle/>
          <a:p>
            <a:r>
              <a:rPr lang="ru-RU" dirty="0" err="1" smtClean="0"/>
              <a:t>Хламидии</a:t>
            </a:r>
            <a:r>
              <a:rPr lang="ru-RU" dirty="0" smtClean="0"/>
              <a:t> достаточно устойчивы во внешней среде.</a:t>
            </a:r>
            <a:endParaRPr lang="en-US" dirty="0" smtClean="0"/>
          </a:p>
          <a:p>
            <a:r>
              <a:rPr lang="ru-RU" dirty="0" err="1" smtClean="0"/>
              <a:t>Хламидии</a:t>
            </a:r>
            <a:r>
              <a:rPr lang="ru-RU" dirty="0" smtClean="0"/>
              <a:t> хорошо сохраняются при низкой температуре, однако чувствительны к ее повышению. При нагревании до 70-80°С они погибают через 10 мин</a:t>
            </a:r>
            <a:endParaRPr lang="en-US" dirty="0" smtClean="0"/>
          </a:p>
          <a:p>
            <a:r>
              <a:rPr lang="ru-RU" dirty="0" err="1" smtClean="0"/>
              <a:t>Инфекционность</a:t>
            </a:r>
            <a:r>
              <a:rPr lang="ru-RU" dirty="0" smtClean="0"/>
              <a:t> </a:t>
            </a:r>
            <a:r>
              <a:rPr lang="ru-RU" dirty="0" err="1" smtClean="0"/>
              <a:t>хламидий</a:t>
            </a:r>
            <a:r>
              <a:rPr lang="ru-RU" dirty="0" smtClean="0"/>
              <a:t> сохраняется в течение 2-3 дней в водопроводной воде комнатной температуры (в т.ч. и плавательных бассейнов).</a:t>
            </a:r>
            <a:endParaRPr lang="en-US" dirty="0" smtClean="0"/>
          </a:p>
          <a:p>
            <a:r>
              <a:rPr lang="ru-RU" dirty="0" smtClean="0"/>
              <a:t>Оптимальный </a:t>
            </a:r>
            <a:r>
              <a:rPr lang="ru-RU" dirty="0" err="1" smtClean="0"/>
              <a:t>рН</a:t>
            </a:r>
            <a:r>
              <a:rPr lang="ru-RU" dirty="0" smtClean="0"/>
              <a:t> 7,0-7,4. </a:t>
            </a:r>
            <a:r>
              <a:rPr lang="ru-RU" dirty="0" err="1" smtClean="0"/>
              <a:t>Хламидии</a:t>
            </a:r>
            <a:r>
              <a:rPr lang="ru-RU" dirty="0" smtClean="0"/>
              <a:t> легко погибают при низких значениях </a:t>
            </a:r>
            <a:r>
              <a:rPr lang="ru-RU" dirty="0" err="1" smtClean="0"/>
              <a:t>рН</a:t>
            </a:r>
            <a:r>
              <a:rPr lang="ru-RU" dirty="0" smtClean="0"/>
              <a:t>, при воздействии 0,1% раствора формалина, 0,5 % раствора фенола, 2% раствора хлорамина.</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28"/>
            <a:ext cx="8229600" cy="1143000"/>
          </a:xfrm>
        </p:spPr>
        <p:txBody>
          <a:bodyPr/>
          <a:lstStyle/>
          <a:p>
            <a:pPr algn="ctr"/>
            <a:r>
              <a:rPr lang="ru-RU" dirty="0" smtClean="0"/>
              <a:t>Эпизоотология</a:t>
            </a:r>
            <a:endParaRPr lang="ru-RU" dirty="0"/>
          </a:p>
        </p:txBody>
      </p:sp>
      <p:sp>
        <p:nvSpPr>
          <p:cNvPr id="3" name="Содержимое 2"/>
          <p:cNvSpPr>
            <a:spLocks noGrp="1"/>
          </p:cNvSpPr>
          <p:nvPr>
            <p:ph idx="1"/>
          </p:nvPr>
        </p:nvSpPr>
        <p:spPr/>
        <p:txBody>
          <a:bodyPr>
            <a:normAutofit fontScale="70000" lnSpcReduction="20000"/>
          </a:bodyPr>
          <a:lstStyle/>
          <a:p>
            <a:r>
              <a:rPr lang="ru-RU" dirty="0" smtClean="0"/>
              <a:t>Чаще всего заболевание наблюдается у котят в возрасте от 5 недель и старше, так как </a:t>
            </a:r>
            <a:r>
              <a:rPr lang="ru-RU" dirty="0" err="1" smtClean="0"/>
              <a:t>хламидийная</a:t>
            </a:r>
            <a:r>
              <a:rPr lang="ru-RU" dirty="0" smtClean="0"/>
              <a:t> инфекция активизируется при различных стрессах, например, при отъеме котят от матери, к тому же в это время в их организме происходит значительное снижение титра материнских антител. Однако заражаться могут и взрослые кошки.</a:t>
            </a:r>
            <a:endParaRPr lang="en-US" dirty="0" smtClean="0"/>
          </a:p>
          <a:p>
            <a:r>
              <a:rPr lang="ru-RU" dirty="0" smtClean="0"/>
              <a:t>Источником инфекции являются больные животные и носители. </a:t>
            </a:r>
            <a:r>
              <a:rPr lang="ru-RU" dirty="0" err="1" smtClean="0"/>
              <a:t>Хламидии</a:t>
            </a:r>
            <a:r>
              <a:rPr lang="ru-RU" dirty="0" smtClean="0"/>
              <a:t> имеют чрезвычайно широкое распространение во внешней среде, благодаря наличию неконтролируемых природных резервуаров заболевания.</a:t>
            </a:r>
            <a:endParaRPr lang="en-US" dirty="0" smtClean="0"/>
          </a:p>
          <a:p>
            <a:r>
              <a:rPr lang="ru-RU" dirty="0" smtClean="0"/>
              <a:t>Источником инфекции в природе являются мелкие грызуны (мыши-полевки, крысы). Бродячие кошки, больные </a:t>
            </a:r>
            <a:r>
              <a:rPr lang="ru-RU" dirty="0" err="1" smtClean="0"/>
              <a:t>хламидиозом</a:t>
            </a:r>
            <a:r>
              <a:rPr lang="ru-RU" dirty="0" smtClean="0"/>
              <a:t>, являются основными распространители болезни. Они представляют угрозу здоровью домашних кошек в случае непосредственного контакта с ними - через кожные покровы, слизистые оболочки, алиментарным и половым путем, иногда </a:t>
            </a:r>
            <a:r>
              <a:rPr lang="ru-RU" dirty="0" err="1" smtClean="0"/>
              <a:t>аэрoгенно</a:t>
            </a:r>
            <a:r>
              <a:rPr lang="ru-RU" dirty="0" smtClean="0"/>
              <a:t>. Взрослые больные кошки являются латентными носителями возбудителя и выделяют его со слюной, мочой, спермой и экскрементами. Котята болеют </a:t>
            </a:r>
            <a:r>
              <a:rPr lang="ru-RU" dirty="0" err="1" smtClean="0"/>
              <a:t>хламидиозом</a:t>
            </a:r>
            <a:r>
              <a:rPr lang="ru-RU" dirty="0" smtClean="0"/>
              <a:t> в острой форме, что заканчивается, как правило, их гибелью.</a:t>
            </a: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428604"/>
            <a:ext cx="8229600" cy="1143000"/>
          </a:xfrm>
        </p:spPr>
        <p:txBody>
          <a:bodyPr>
            <a:normAutofit/>
          </a:bodyPr>
          <a:lstStyle/>
          <a:p>
            <a:pPr algn="ctr"/>
            <a:r>
              <a:rPr lang="ru-RU" dirty="0" smtClean="0"/>
              <a:t>Пути передачи инфекции</a:t>
            </a:r>
            <a:endParaRPr lang="ru-RU" dirty="0"/>
          </a:p>
        </p:txBody>
      </p:sp>
      <p:sp>
        <p:nvSpPr>
          <p:cNvPr id="3" name="Содержимое 2"/>
          <p:cNvSpPr>
            <a:spLocks noGrp="1"/>
          </p:cNvSpPr>
          <p:nvPr>
            <p:ph idx="1"/>
          </p:nvPr>
        </p:nvSpPr>
        <p:spPr>
          <a:xfrm>
            <a:off x="457200" y="1643050"/>
            <a:ext cx="5186370" cy="4681550"/>
          </a:xfrm>
        </p:spPr>
        <p:txBody>
          <a:bodyPr/>
          <a:lstStyle/>
          <a:p>
            <a:r>
              <a:rPr lang="ru-RU" dirty="0" smtClean="0"/>
              <a:t>Аэрогенный</a:t>
            </a:r>
          </a:p>
          <a:p>
            <a:r>
              <a:rPr lang="ru-RU" dirty="0" smtClean="0"/>
              <a:t>Алиментарный</a:t>
            </a:r>
          </a:p>
          <a:p>
            <a:r>
              <a:rPr lang="ru-RU" dirty="0" smtClean="0"/>
              <a:t>Контактный</a:t>
            </a:r>
            <a:endParaRPr lang="en-US" dirty="0" smtClean="0"/>
          </a:p>
          <a:p>
            <a:r>
              <a:rPr lang="ru-RU" dirty="0" smtClean="0"/>
              <a:t>Транспланцентарный </a:t>
            </a:r>
          </a:p>
          <a:p>
            <a:pPr>
              <a:buNone/>
            </a:pPr>
            <a:endParaRPr lang="ru-RU" dirty="0"/>
          </a:p>
        </p:txBody>
      </p:sp>
      <p:pic>
        <p:nvPicPr>
          <p:cNvPr id="14338" name="Picture 2" descr="Может ли кошка заразить человека"/>
          <p:cNvPicPr>
            <a:picLocks noChangeAspect="1" noChangeArrowheads="1"/>
          </p:cNvPicPr>
          <p:nvPr/>
        </p:nvPicPr>
        <p:blipFill>
          <a:blip r:embed="rId2"/>
          <a:srcRect/>
          <a:stretch>
            <a:fillRect/>
          </a:stretch>
        </p:blipFill>
        <p:spPr bwMode="auto">
          <a:xfrm>
            <a:off x="4429124" y="1857364"/>
            <a:ext cx="4286280" cy="285752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42852"/>
            <a:ext cx="8229600" cy="1143000"/>
          </a:xfrm>
        </p:spPr>
        <p:txBody>
          <a:bodyPr/>
          <a:lstStyle/>
          <a:p>
            <a:pPr algn="ctr"/>
            <a:r>
              <a:rPr lang="ru-RU" dirty="0" smtClean="0"/>
              <a:t>Патогенез</a:t>
            </a:r>
            <a:endParaRPr lang="ru-RU" dirty="0"/>
          </a:p>
        </p:txBody>
      </p:sp>
      <p:sp>
        <p:nvSpPr>
          <p:cNvPr id="3" name="Содержимое 2"/>
          <p:cNvSpPr>
            <a:spLocks noGrp="1"/>
          </p:cNvSpPr>
          <p:nvPr>
            <p:ph idx="1"/>
          </p:nvPr>
        </p:nvSpPr>
        <p:spPr/>
        <p:txBody>
          <a:bodyPr>
            <a:normAutofit fontScale="62500" lnSpcReduction="20000"/>
          </a:bodyPr>
          <a:lstStyle/>
          <a:p>
            <a:r>
              <a:rPr lang="ru-RU" dirty="0" smtClean="0"/>
              <a:t>Различают две формы существования </a:t>
            </a:r>
            <a:r>
              <a:rPr lang="ru-RU" dirty="0" err="1" smtClean="0"/>
              <a:t>хламидий</a:t>
            </a:r>
            <a:r>
              <a:rPr lang="ru-RU" dirty="0" smtClean="0"/>
              <a:t> в организме.</a:t>
            </a:r>
          </a:p>
          <a:p>
            <a:r>
              <a:rPr lang="ru-RU" dirty="0" smtClean="0"/>
              <a:t> Элементарные тельца — следует рассматривать как клетки </a:t>
            </a:r>
            <a:r>
              <a:rPr lang="ru-RU" dirty="0" err="1" smtClean="0"/>
              <a:t>хламидии</a:t>
            </a:r>
            <a:r>
              <a:rPr lang="ru-RU" dirty="0" smtClean="0"/>
              <a:t>, находящиеся в состоянии покоя. Они адаптированы к внеклеточному выживанию и не подвергаются воздействию антибиотиков.</a:t>
            </a:r>
          </a:p>
          <a:p>
            <a:r>
              <a:rPr lang="ru-RU" dirty="0" smtClean="0"/>
              <a:t>Ретикулярные тельца — внутриклеточная форма существования, которая обеспечивает размножение </a:t>
            </a:r>
            <a:r>
              <a:rPr lang="ru-RU" dirty="0" err="1" smtClean="0"/>
              <a:t>хламидий</a:t>
            </a:r>
            <a:r>
              <a:rPr lang="ru-RU" dirty="0" smtClean="0"/>
              <a:t>.</a:t>
            </a:r>
          </a:p>
          <a:p>
            <a:r>
              <a:rPr lang="ru-RU" dirty="0" smtClean="0"/>
              <a:t>Полный цикл развития </a:t>
            </a:r>
            <a:r>
              <a:rPr lang="ru-RU" dirty="0" err="1" smtClean="0"/>
              <a:t>хламидий</a:t>
            </a:r>
            <a:r>
              <a:rPr lang="ru-RU" dirty="0" smtClean="0"/>
              <a:t> продолжается 48-72 часа. За это время образуется от 200 до 1000 новых элементарных телец, которые после гибели пораженной клетки попадают в межклеточный матрикс и поражают окружающие клетки.</a:t>
            </a:r>
          </a:p>
          <a:p>
            <a:r>
              <a:rPr lang="ru-RU" dirty="0" smtClean="0"/>
              <a:t>При попадании в организм </a:t>
            </a:r>
            <a:r>
              <a:rPr lang="ru-RU" dirty="0" err="1" smtClean="0"/>
              <a:t>хламидии</a:t>
            </a:r>
            <a:r>
              <a:rPr lang="ru-RU" dirty="0" smtClean="0"/>
              <a:t> размножаются в цилиндрическом эпителии различных органов. После накопления возбудителя происходит его дальнейшее распространение по организму с преимущественным поражением иммунной системы. Причиной генерализации инфекции служит проникновение </a:t>
            </a:r>
            <a:r>
              <a:rPr lang="ru-RU" dirty="0" err="1" smtClean="0"/>
              <a:t>хламидий</a:t>
            </a:r>
            <a:r>
              <a:rPr lang="ru-RU" dirty="0" smtClean="0"/>
              <a:t> в кровь, вследствие чего болезнь оканчивается летально, однако, такие случаи регистрируются достаточно редко.</a:t>
            </a:r>
          </a:p>
          <a:p>
            <a:r>
              <a:rPr lang="ru-RU" dirty="0" smtClean="0"/>
              <a:t>Важную роль играет развитие вторичной патогенной микрофлоры в местах паразитирования </a:t>
            </a:r>
            <a:r>
              <a:rPr lang="ru-RU" dirty="0" err="1" smtClean="0"/>
              <a:t>хламидий</a:t>
            </a:r>
            <a:r>
              <a:rPr lang="ru-RU" dirty="0" smtClean="0"/>
              <a:t>. Именно этот фактор вызывает быстрое прогрессирование инфекционного процесса и клиническое проявление острой формы.</a:t>
            </a:r>
          </a:p>
          <a:p>
            <a:endParaRPr lang="ru-RU"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211</TotalTime>
  <Words>1230</Words>
  <Application>Microsoft Office PowerPoint</Application>
  <PresentationFormat>Экран (4:3)</PresentationFormat>
  <Paragraphs>96</Paragraphs>
  <Slides>24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Поток</vt:lpstr>
      <vt:lpstr>Хламидиоз кошек</vt:lpstr>
      <vt:lpstr>Этиология </vt:lpstr>
      <vt:lpstr>Морфология возбудителя</vt:lpstr>
      <vt:lpstr>Особенности хламидий</vt:lpstr>
      <vt:lpstr>Презентация PowerPoint</vt:lpstr>
      <vt:lpstr>Устойчивость</vt:lpstr>
      <vt:lpstr>Эпизоотология</vt:lpstr>
      <vt:lpstr>Пути передачи инфекции</vt:lpstr>
      <vt:lpstr>Патогенез</vt:lpstr>
      <vt:lpstr>Патогенез</vt:lpstr>
      <vt:lpstr>Клиническое течение заболевания</vt:lpstr>
      <vt:lpstr>Клиническое течение заболевания</vt:lpstr>
      <vt:lpstr>Клиническое течение заболевания</vt:lpstr>
      <vt:lpstr>Клиническое течение заболевания</vt:lpstr>
      <vt:lpstr>Клиническое течение заболевания </vt:lpstr>
      <vt:lpstr>Диагностика заболевания </vt:lpstr>
      <vt:lpstr>Дифференциальная диагностика</vt:lpstr>
      <vt:lpstr>Лечение</vt:lpstr>
      <vt:lpstr>Лечение</vt:lpstr>
      <vt:lpstr>Лечение</vt:lpstr>
      <vt:lpstr>Препараты</vt:lpstr>
      <vt:lpstr>Иммунитет</vt:lpstr>
      <vt:lpstr>Профилактика </vt:lpstr>
      <vt:lpstr>Презентация PowerPoint</vt:lpstr>
    </vt:vector>
  </TitlesOfParts>
  <Company>Reanimator Extreme Edition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Хламидиоз(орнитоз) или пситтакоз попугаев</dc:title>
  <dc:creator>пользователь</dc:creator>
  <cp:lastModifiedBy>Admin</cp:lastModifiedBy>
  <cp:revision>23</cp:revision>
  <dcterms:created xsi:type="dcterms:W3CDTF">2020-12-07T10:49:52Z</dcterms:created>
  <dcterms:modified xsi:type="dcterms:W3CDTF">2021-11-18T09:44:57Z</dcterms:modified>
</cp:coreProperties>
</file>